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56" r:id="rId3"/>
    <p:sldId id="257" r:id="rId4"/>
    <p:sldId id="258" r:id="rId5"/>
    <p:sldId id="259" r:id="rId6"/>
    <p:sldId id="260" r:id="rId7"/>
    <p:sldId id="261" r:id="rId8"/>
    <p:sldId id="262" r:id="rId9"/>
    <p:sldId id="263" r:id="rId10"/>
    <p:sldId id="271" r:id="rId11"/>
    <p:sldId id="264" r:id="rId12"/>
    <p:sldId id="265" r:id="rId13"/>
    <p:sldId id="266" r:id="rId14"/>
    <p:sldId id="267" r:id="rId15"/>
    <p:sldId id="273" r:id="rId16"/>
    <p:sldId id="268" r:id="rId17"/>
    <p:sldId id="274" r:id="rId18"/>
    <p:sldId id="275" r:id="rId19"/>
    <p:sldId id="276" r:id="rId20"/>
    <p:sldId id="277" r:id="rId21"/>
    <p:sldId id="278" r:id="rId22"/>
    <p:sldId id="270" r:id="rId23"/>
    <p:sldId id="272"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6" autoAdjust="0"/>
    <p:restoredTop sz="79140" autoAdjust="0"/>
  </p:normalViewPr>
  <p:slideViewPr>
    <p:cSldViewPr>
      <p:cViewPr varScale="1">
        <p:scale>
          <a:sx n="63" d="100"/>
          <a:sy n="63" d="100"/>
        </p:scale>
        <p:origin x="-1512" y="-58"/>
      </p:cViewPr>
      <p:guideLst>
        <p:guide orient="horz" pos="2160"/>
        <p:guide pos="2880"/>
      </p:guideLst>
    </p:cSldViewPr>
  </p:slideViewPr>
  <p:outlineViewPr>
    <p:cViewPr>
      <p:scale>
        <a:sx n="33" d="100"/>
        <a:sy n="33" d="100"/>
      </p:scale>
      <p:origin x="0" y="116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2AAF5-9669-4049-9EB5-6253A90AC9B9}" type="datetimeFigureOut">
              <a:rPr kumimoji="1" lang="ja-JP" altLang="en-US" smtClean="0"/>
              <a:t>2015/10/8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2B931-0F27-4C58-AD43-A416B5AEB8FD}" type="slidenum">
              <a:rPr kumimoji="1" lang="ja-JP" altLang="en-US" smtClean="0"/>
              <a:t>‹#›</a:t>
            </a:fld>
            <a:endParaRPr kumimoji="1" lang="ja-JP" altLang="en-US"/>
          </a:p>
        </p:txBody>
      </p:sp>
    </p:spTree>
    <p:extLst>
      <p:ext uri="{BB962C8B-B14F-4D97-AF65-F5344CB8AC3E}">
        <p14:creationId xmlns:p14="http://schemas.microsoft.com/office/powerpoint/2010/main" val="1142578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本スライド集は、個人的に作成したもので、</a:t>
            </a:r>
            <a:r>
              <a:rPr kumimoji="1" lang="en-US" altLang="ja-JP" dirty="0" smtClean="0"/>
              <a:t>GRADE</a:t>
            </a:r>
            <a:r>
              <a:rPr kumimoji="1" lang="ja-JP" altLang="en-US" dirty="0" smtClean="0"/>
              <a:t>関連スライド資料としては第</a:t>
            </a:r>
            <a:r>
              <a:rPr kumimoji="1" lang="en-US" altLang="ja-JP" dirty="0" smtClean="0"/>
              <a:t>4</a:t>
            </a:r>
            <a:r>
              <a:rPr kumimoji="1" lang="ja-JP" altLang="en-US" dirty="0" smtClean="0"/>
              <a:t>弾に相当します。無許可で、自由に利用して</a:t>
            </a:r>
            <a:r>
              <a:rPr kumimoji="1" lang="ja-JP" altLang="en-US" sz="1050" dirty="0" smtClean="0"/>
              <a:t>かまいません。必要ならば、各自でさらに適切な内容に改変してください。（相原）</a:t>
            </a:r>
            <a:endParaRPr kumimoji="1" lang="en-US" altLang="ja-JP" sz="1050" dirty="0" smtClean="0"/>
          </a:p>
          <a:p>
            <a:endParaRPr kumimoji="1" lang="en-US" altLang="ja-JP" sz="1050" dirty="0" smtClean="0"/>
          </a:p>
          <a:p>
            <a:r>
              <a:rPr kumimoji="1" lang="en-US" altLang="ja-JP" sz="1050" dirty="0" smtClean="0"/>
              <a:t>http://www.grade-jpn.com/</a:t>
            </a:r>
          </a:p>
          <a:p>
            <a:r>
              <a:rPr kumimoji="1" lang="ja-JP" altLang="en-US" dirty="0" smtClean="0"/>
              <a:t>①</a:t>
            </a:r>
            <a:r>
              <a:rPr kumimoji="1" lang="en-US" altLang="ja-JP" dirty="0" smtClean="0"/>
              <a:t>GRADE</a:t>
            </a:r>
            <a:r>
              <a:rPr kumimoji="1" lang="ja-JP" altLang="en-US" dirty="0" smtClean="0"/>
              <a:t>システムの使い方（</a:t>
            </a:r>
            <a:r>
              <a:rPr kumimoji="1" lang="en-US" altLang="ja-JP" dirty="0" smtClean="0"/>
              <a:t>how_to_use_grade_aihara_20120426.ppt</a:t>
            </a:r>
            <a:r>
              <a:rPr kumimoji="1" lang="ja-JP" altLang="en-US" dirty="0" smtClean="0"/>
              <a:t>）</a:t>
            </a:r>
            <a:endParaRPr kumimoji="1" lang="en-US" altLang="ja-JP" dirty="0" smtClean="0"/>
          </a:p>
          <a:p>
            <a:r>
              <a:rPr kumimoji="1" lang="ja-JP" altLang="en-US" dirty="0" smtClean="0"/>
              <a:t>②診断検査に</a:t>
            </a:r>
            <a:r>
              <a:rPr kumimoji="1" lang="en-US" altLang="ja-JP" dirty="0" smtClean="0"/>
              <a:t>GRADE</a:t>
            </a:r>
            <a:r>
              <a:rPr kumimoji="1" lang="ja-JP" altLang="en-US" dirty="0" smtClean="0"/>
              <a:t>を適用する（</a:t>
            </a:r>
            <a:r>
              <a:rPr lang="en-US" altLang="ja-JP" dirty="0" smtClean="0"/>
              <a:t>applying_grade_to_diagnosticTests.ppt</a:t>
            </a:r>
            <a:r>
              <a:rPr lang="ja-JP" altLang="en-US" dirty="0" smtClean="0"/>
              <a:t>）</a:t>
            </a:r>
            <a:endParaRPr lang="en-US" altLang="ja-JP" dirty="0" smtClean="0"/>
          </a:p>
          <a:p>
            <a:r>
              <a:rPr lang="ja-JP" altLang="en-US" dirty="0" smtClean="0"/>
              <a:t>③</a:t>
            </a:r>
            <a:r>
              <a:rPr lang="en-US" altLang="ja-JP" dirty="0" smtClean="0"/>
              <a:t>Minds2007</a:t>
            </a:r>
            <a:r>
              <a:rPr lang="ja-JP" altLang="en-US" dirty="0" smtClean="0"/>
              <a:t>から</a:t>
            </a:r>
            <a:r>
              <a:rPr lang="en-US" altLang="ja-JP" dirty="0" smtClean="0"/>
              <a:t>GRADE</a:t>
            </a:r>
            <a:r>
              <a:rPr lang="ja-JP" altLang="en-US" dirty="0" smtClean="0"/>
              <a:t>へ（</a:t>
            </a:r>
            <a:r>
              <a:rPr lang="en-US" altLang="ja-JP" dirty="0" smtClean="0"/>
              <a:t>http://www.grade-jpn.com/from_minds2007_to_grade.pdf</a:t>
            </a:r>
            <a:r>
              <a:rPr lang="ja-JP" altLang="en-US" dirty="0" smtClean="0"/>
              <a:t>）</a:t>
            </a:r>
            <a:endParaRPr lang="en-US" altLang="ja-JP" dirty="0" smtClean="0"/>
          </a:p>
          <a:p>
            <a:r>
              <a:rPr lang="ja-JP" altLang="en-US" dirty="0" smtClean="0"/>
              <a:t>④</a:t>
            </a:r>
            <a:r>
              <a:rPr lang="en-US" altLang="ja-JP" sz="1200" dirty="0" smtClean="0">
                <a:solidFill>
                  <a:schemeClr val="bg1"/>
                </a:solidFill>
              </a:rPr>
              <a:t>Analytic Framework</a:t>
            </a:r>
            <a:r>
              <a:rPr lang="ja-JP" altLang="en-US" sz="1050" dirty="0" smtClean="0">
                <a:solidFill>
                  <a:schemeClr val="bg1"/>
                </a:solidFill>
              </a:rPr>
              <a:t>から</a:t>
            </a:r>
            <a:r>
              <a:rPr lang="en-US" altLang="ja-JP" sz="1200" dirty="0" smtClean="0">
                <a:solidFill>
                  <a:schemeClr val="bg1"/>
                </a:solidFill>
              </a:rPr>
              <a:t>Evidence-to-Decision table</a:t>
            </a:r>
            <a:r>
              <a:rPr lang="ja-JP" altLang="en-US" sz="1050" dirty="0" smtClean="0">
                <a:solidFill>
                  <a:schemeClr val="bg1"/>
                </a:solidFill>
              </a:rPr>
              <a:t>へ（</a:t>
            </a:r>
            <a:r>
              <a:rPr lang="en-US" altLang="ja-JP" sz="1050" dirty="0" smtClean="0">
                <a:solidFill>
                  <a:schemeClr val="bg1"/>
                </a:solidFill>
              </a:rPr>
              <a:t>from_AF_to_EtD.pptx</a:t>
            </a:r>
            <a:r>
              <a:rPr lang="ja-JP" altLang="en-US" sz="1050" dirty="0" smtClean="0">
                <a:solidFill>
                  <a:schemeClr val="bg1"/>
                </a:solidFill>
              </a:rPr>
              <a:t>）</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a:t>
            </a:fld>
            <a:endParaRPr kumimoji="1" lang="ja-JP" altLang="en-US"/>
          </a:p>
        </p:txBody>
      </p:sp>
    </p:spTree>
    <p:extLst>
      <p:ext uri="{BB962C8B-B14F-4D97-AF65-F5344CB8AC3E}">
        <p14:creationId xmlns:p14="http://schemas.microsoft.com/office/powerpoint/2010/main" val="277730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a:t>
            </a:r>
            <a:r>
              <a:rPr kumimoji="1" lang="ja-JP" altLang="en-US" dirty="0" smtClean="0"/>
              <a:t>例</a:t>
            </a:r>
            <a:r>
              <a:rPr kumimoji="1" lang="en-US" altLang="ja-JP" dirty="0" smtClean="0"/>
              <a:t>-(3)</a:t>
            </a:r>
            <a:r>
              <a:rPr kumimoji="1" lang="ja-JP" altLang="en-US" dirty="0" smtClean="0"/>
              <a:t>の</a:t>
            </a:r>
            <a:r>
              <a:rPr kumimoji="1" lang="en-US" altLang="ja-JP" dirty="0" err="1" smtClean="0"/>
              <a:t>KQ</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12</a:t>
            </a:fld>
            <a:endParaRPr kumimoji="1" lang="ja-JP" altLang="en-US"/>
          </a:p>
        </p:txBody>
      </p:sp>
    </p:spTree>
    <p:extLst>
      <p:ext uri="{BB962C8B-B14F-4D97-AF65-F5344CB8AC3E}">
        <p14:creationId xmlns:p14="http://schemas.microsoft.com/office/powerpoint/2010/main" val="280626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13</a:t>
            </a:fld>
            <a:endParaRPr kumimoji="1" lang="ja-JP" altLang="en-US"/>
          </a:p>
        </p:txBody>
      </p:sp>
    </p:spTree>
    <p:extLst>
      <p:ext uri="{BB962C8B-B14F-4D97-AF65-F5344CB8AC3E}">
        <p14:creationId xmlns:p14="http://schemas.microsoft.com/office/powerpoint/2010/main" val="10721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14</a:t>
            </a:fld>
            <a:endParaRPr kumimoji="1" lang="ja-JP" altLang="en-US"/>
          </a:p>
        </p:txBody>
      </p:sp>
    </p:spTree>
    <p:extLst>
      <p:ext uri="{BB962C8B-B14F-4D97-AF65-F5344CB8AC3E}">
        <p14:creationId xmlns:p14="http://schemas.microsoft.com/office/powerpoint/2010/main" val="377247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15</a:t>
            </a:fld>
            <a:endParaRPr kumimoji="1" lang="ja-JP" altLang="en-US"/>
          </a:p>
        </p:txBody>
      </p:sp>
    </p:spTree>
    <p:extLst>
      <p:ext uri="{BB962C8B-B14F-4D97-AF65-F5344CB8AC3E}">
        <p14:creationId xmlns:p14="http://schemas.microsoft.com/office/powerpoint/2010/main" val="143293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GRADE</a:t>
            </a:r>
            <a:r>
              <a:rPr kumimoji="1" lang="ja-JP" altLang="en-US" dirty="0" smtClean="0"/>
              <a:t>システム：</a:t>
            </a:r>
            <a:endParaRPr kumimoji="1" lang="en-US" altLang="ja-JP" dirty="0" smtClean="0"/>
          </a:p>
          <a:p>
            <a:r>
              <a:rPr kumimoji="1" lang="ja-JP" altLang="en-US" dirty="0" smtClean="0"/>
              <a:t>患者にとって重要・重大なアウトカムを選出し、各アウトカムに関する</a:t>
            </a:r>
            <a:r>
              <a:rPr kumimoji="1" lang="en-US" altLang="ja-JP" dirty="0" smtClean="0"/>
              <a:t>body</a:t>
            </a:r>
            <a:r>
              <a:rPr kumimoji="1" lang="en-US" altLang="ja-JP" baseline="0" dirty="0" smtClean="0"/>
              <a:t> of evidence</a:t>
            </a:r>
            <a:r>
              <a:rPr kumimoji="1" lang="ja-JP" altLang="en-US" baseline="0" dirty="0" smtClean="0"/>
              <a:t>の質を評価（</a:t>
            </a:r>
            <a:r>
              <a:rPr kumimoji="1" lang="en-US" altLang="ja-JP" baseline="0" dirty="0" smtClean="0"/>
              <a:t>4</a:t>
            </a:r>
            <a:r>
              <a:rPr kumimoji="1" lang="ja-JP" altLang="en-US" baseline="0" dirty="0" smtClean="0"/>
              <a:t>段階：高、中、低、非常に低）する。推奨の強さと方向を決定する際には、アウトカム全般にわたるエビデンスの質を</a:t>
            </a:r>
            <a:r>
              <a:rPr kumimoji="1" lang="en-US" altLang="ja-JP" baseline="0" dirty="0" smtClean="0"/>
              <a:t>1</a:t>
            </a:r>
            <a:r>
              <a:rPr kumimoji="1" lang="ja-JP" altLang="en-US" baseline="0" dirty="0" err="1" smtClean="0"/>
              <a:t>つだけ</a:t>
            </a:r>
            <a:r>
              <a:rPr kumimoji="1" lang="ja-JP" altLang="en-US" baseline="0" dirty="0" smtClean="0"/>
              <a:t>決定する。エビデンスの質（効果推定値の確信性）を決定する要素は、研究デザイン、グレードダウンの５要因（</a:t>
            </a:r>
            <a:r>
              <a:rPr kumimoji="1" lang="en-US" altLang="ja-JP" baseline="0" dirty="0" smtClean="0"/>
              <a:t>Risk of bias, inconsistency, indirectness, imprecision, publication bias</a:t>
            </a:r>
            <a:r>
              <a:rPr kumimoji="1" lang="ja-JP" altLang="en-US" baseline="0" dirty="0" smtClean="0"/>
              <a:t>）と、グレードアップの３要因（</a:t>
            </a:r>
            <a:r>
              <a:rPr kumimoji="1" lang="en-US" altLang="ja-JP" baseline="0" dirty="0" smtClean="0"/>
              <a:t>large effect, dose-response gradient, plausible confounding</a:t>
            </a:r>
            <a:r>
              <a:rPr kumimoji="1" lang="ja-JP" altLang="en-US" baseline="0" dirty="0" smtClean="0"/>
              <a:t>）である。</a:t>
            </a:r>
            <a:endParaRPr kumimoji="1" lang="en-US" altLang="ja-JP" baseline="0" dirty="0" smtClean="0"/>
          </a:p>
          <a:p>
            <a:r>
              <a:rPr kumimoji="1" lang="ja-JP" altLang="en-US" baseline="0" dirty="0" smtClean="0"/>
              <a:t>推奨（強い、弱い</a:t>
            </a:r>
            <a:r>
              <a:rPr kumimoji="1" lang="en-US" altLang="ja-JP" baseline="0" dirty="0" smtClean="0"/>
              <a:t>/</a:t>
            </a:r>
            <a:r>
              <a:rPr kumimoji="1" lang="ja-JP" altLang="en-US" baseline="0" dirty="0" smtClean="0"/>
              <a:t>条件付き）の決定要素は、４つ（利益と害のバランス、エビデンスの質、価値観と好み、医療資源・コスト）である。</a:t>
            </a:r>
            <a:endParaRPr kumimoji="1" lang="en-US" altLang="ja-JP" baseline="0" dirty="0" smtClean="0"/>
          </a:p>
          <a:p>
            <a:r>
              <a:rPr kumimoji="1" lang="en-US" altLang="ja-JP" baseline="0" dirty="0" smtClean="0"/>
              <a:t>GRADE</a:t>
            </a:r>
            <a:r>
              <a:rPr kumimoji="1" lang="ja-JP" altLang="en-US" baseline="0" dirty="0" smtClean="0"/>
              <a:t>のエビデンスの質や推奨の強さの定義は、関連資料を参照のこと（これらの定義を知らずして、</a:t>
            </a:r>
            <a:r>
              <a:rPr kumimoji="1" lang="en-US" altLang="ja-JP" baseline="0" dirty="0" smtClean="0"/>
              <a:t>GRADE</a:t>
            </a:r>
            <a:r>
              <a:rPr kumimoji="1" lang="ja-JP" altLang="en-US" baseline="0" dirty="0" smtClean="0"/>
              <a:t>ガイドラインを作成すべきではない）。</a:t>
            </a:r>
            <a:endParaRPr kumimoji="1" lang="en-US" altLang="ja-JP" baseline="0" dirty="0" smtClean="0"/>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16</a:t>
            </a:fld>
            <a:endParaRPr kumimoji="1" lang="ja-JP" altLang="en-US"/>
          </a:p>
        </p:txBody>
      </p:sp>
    </p:spTree>
    <p:extLst>
      <p:ext uri="{BB962C8B-B14F-4D97-AF65-F5344CB8AC3E}">
        <p14:creationId xmlns:p14="http://schemas.microsoft.com/office/powerpoint/2010/main" val="181724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2015/10/5</a:t>
            </a:r>
            <a:r>
              <a:rPr kumimoji="1" lang="ja-JP" altLang="en-US" dirty="0" smtClean="0"/>
              <a:t>時点の公開</a:t>
            </a:r>
            <a:r>
              <a:rPr kumimoji="1" lang="en-US" altLang="ja-JP" dirty="0" smtClean="0"/>
              <a:t>GDT(guideline development</a:t>
            </a:r>
            <a:r>
              <a:rPr kumimoji="1" lang="en-US" altLang="ja-JP" baseline="0" dirty="0" smtClean="0"/>
              <a:t> tool</a:t>
            </a:r>
            <a:r>
              <a:rPr kumimoji="1" lang="en-US" altLang="ja-JP" dirty="0" smtClean="0"/>
              <a:t>)</a:t>
            </a:r>
            <a:r>
              <a:rPr kumimoji="1" lang="ja-JP" altLang="en-US" dirty="0" smtClean="0"/>
              <a:t>を使って作成。</a:t>
            </a:r>
            <a:endParaRPr kumimoji="1" lang="en-US" altLang="ja-JP" dirty="0" smtClean="0"/>
          </a:p>
          <a:p>
            <a:r>
              <a:rPr kumimoji="1" lang="en-US" altLang="ja-JP" dirty="0" smtClean="0"/>
              <a:t>GDT</a:t>
            </a:r>
            <a:r>
              <a:rPr kumimoji="1" lang="ja-JP" altLang="en-US" dirty="0" smtClean="0"/>
              <a:t>はほぼ毎月改変されており、</a:t>
            </a:r>
            <a:r>
              <a:rPr kumimoji="1" lang="en-US" altLang="ja-JP" dirty="0" err="1" smtClean="0"/>
              <a:t>iEtD</a:t>
            </a:r>
            <a:r>
              <a:rPr kumimoji="1" lang="ja-JP" altLang="en-US" dirty="0" smtClean="0"/>
              <a:t>テーブルにおける表示項目も各自で選択するようになっている。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17</a:t>
            </a:fld>
            <a:endParaRPr kumimoji="1" lang="ja-JP" altLang="en-US"/>
          </a:p>
        </p:txBody>
      </p:sp>
    </p:spTree>
    <p:extLst>
      <p:ext uri="{BB962C8B-B14F-4D97-AF65-F5344CB8AC3E}">
        <p14:creationId xmlns:p14="http://schemas.microsoft.com/office/powerpoint/2010/main" val="1536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EtD: Evidence </a:t>
            </a:r>
            <a:r>
              <a:rPr kumimoji="1" lang="en-US" altLang="ja-JP" smtClean="0"/>
              <a:t>to Decision</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18</a:t>
            </a:fld>
            <a:endParaRPr kumimoji="1" lang="ja-JP" altLang="en-US"/>
          </a:p>
        </p:txBody>
      </p:sp>
    </p:spTree>
    <p:extLst>
      <p:ext uri="{BB962C8B-B14F-4D97-AF65-F5344CB8AC3E}">
        <p14:creationId xmlns:p14="http://schemas.microsoft.com/office/powerpoint/2010/main" val="85049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smtClean="0">
                <a:solidFill>
                  <a:schemeClr val="tx1"/>
                </a:solidFill>
                <a:effectLst/>
                <a:latin typeface="+mn-lt"/>
                <a:ea typeface="+mn-ea"/>
                <a:cs typeface="+mn-cs"/>
              </a:rPr>
              <a:t>DECIDE</a:t>
            </a:r>
            <a:r>
              <a:rPr kumimoji="1" lang="ja-JP" altLang="en-US" sz="1200" b="0" i="0" kern="1200" dirty="0" smtClean="0">
                <a:solidFill>
                  <a:schemeClr val="tx1"/>
                </a:solidFill>
                <a:effectLst/>
                <a:latin typeface="+mn-lt"/>
                <a:ea typeface="+mn-ea"/>
                <a:cs typeface="+mn-cs"/>
              </a:rPr>
              <a:t>グループは、</a:t>
            </a:r>
            <a:r>
              <a:rPr kumimoji="1" lang="en-US" altLang="ja-JP" sz="1200" b="0" i="0" kern="1200" dirty="0" smtClean="0">
                <a:solidFill>
                  <a:schemeClr val="tx1"/>
                </a:solidFill>
                <a:effectLst/>
                <a:latin typeface="+mn-lt"/>
                <a:ea typeface="+mn-ea"/>
                <a:cs typeface="+mn-cs"/>
              </a:rPr>
              <a:t>interactive Evidence to Decision framework</a:t>
            </a:r>
            <a:r>
              <a:rPr kumimoji="1" lang="ja-JP" altLang="en-US" sz="1200" b="0" i="0" kern="1200" dirty="0" smtClean="0">
                <a:solidFill>
                  <a:schemeClr val="tx1"/>
                </a:solidFill>
                <a:effectLst/>
                <a:latin typeface="+mn-lt"/>
                <a:ea typeface="+mn-ea"/>
                <a:cs typeface="+mn-cs"/>
              </a:rPr>
              <a:t>において推奨</a:t>
            </a:r>
            <a:r>
              <a:rPr kumimoji="1" lang="ja-JP" altLang="en-US" sz="1200" b="0" i="0" kern="1200" smtClean="0">
                <a:solidFill>
                  <a:schemeClr val="tx1"/>
                </a:solidFill>
                <a:effectLst/>
                <a:latin typeface="+mn-lt"/>
                <a:ea typeface="+mn-ea"/>
                <a:cs typeface="+mn-cs"/>
              </a:rPr>
              <a:t>に関する４つ</a:t>
            </a:r>
            <a:r>
              <a:rPr kumimoji="1" lang="ja-JP" altLang="en-US" sz="1200" b="0" i="0" kern="1200" dirty="0" smtClean="0">
                <a:solidFill>
                  <a:schemeClr val="tx1"/>
                </a:solidFill>
                <a:effectLst/>
                <a:latin typeface="+mn-lt"/>
                <a:ea typeface="+mn-ea"/>
                <a:cs typeface="+mn-cs"/>
              </a:rPr>
              <a:t>の</a:t>
            </a:r>
            <a:r>
              <a:rPr kumimoji="1" lang="ja-JP" altLang="en-US" sz="1200" b="0" i="0" kern="1200" smtClean="0">
                <a:solidFill>
                  <a:schemeClr val="tx1"/>
                </a:solidFill>
                <a:effectLst/>
                <a:latin typeface="+mn-lt"/>
                <a:ea typeface="+mn-ea"/>
                <a:cs typeface="+mn-cs"/>
              </a:rPr>
              <a:t>シンボルを提示している。</a:t>
            </a:r>
            <a:endParaRPr kumimoji="1" lang="ja-JP" altLang="en-US" i="0"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21</a:t>
            </a:fld>
            <a:endParaRPr kumimoji="1" lang="ja-JP" altLang="en-US"/>
          </a:p>
        </p:txBody>
      </p:sp>
    </p:spTree>
    <p:extLst>
      <p:ext uri="{BB962C8B-B14F-4D97-AF65-F5344CB8AC3E}">
        <p14:creationId xmlns:p14="http://schemas.microsoft.com/office/powerpoint/2010/main" val="151969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22</a:t>
            </a:fld>
            <a:endParaRPr kumimoji="1" lang="ja-JP" altLang="en-US"/>
          </a:p>
        </p:txBody>
      </p:sp>
    </p:spTree>
    <p:extLst>
      <p:ext uri="{BB962C8B-B14F-4D97-AF65-F5344CB8AC3E}">
        <p14:creationId xmlns:p14="http://schemas.microsoft.com/office/powerpoint/2010/main" val="280988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診療ガイドラインのための</a:t>
            </a:r>
            <a:r>
              <a:rPr kumimoji="1" lang="en-US" altLang="ja-JP" dirty="0" smtClean="0"/>
              <a:t>GRADE</a:t>
            </a:r>
            <a:r>
              <a:rPr kumimoji="1" lang="ja-JP" altLang="en-US" dirty="0" smtClean="0"/>
              <a:t>システム　</a:t>
            </a:r>
            <a:r>
              <a:rPr kumimoji="1" lang="en-US" altLang="ja-JP" dirty="0" smtClean="0"/>
              <a:t>2</a:t>
            </a:r>
            <a:r>
              <a:rPr kumimoji="1" lang="ja-JP" altLang="en-US" dirty="0" smtClean="0"/>
              <a:t>版より</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23</a:t>
            </a:fld>
            <a:endParaRPr kumimoji="1" lang="ja-JP" altLang="en-US"/>
          </a:p>
        </p:txBody>
      </p:sp>
    </p:spTree>
    <p:extLst>
      <p:ext uri="{BB962C8B-B14F-4D97-AF65-F5344CB8AC3E}">
        <p14:creationId xmlns:p14="http://schemas.microsoft.com/office/powerpoint/2010/main" val="115092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診断スクリーニングの</a:t>
            </a:r>
            <a:r>
              <a:rPr kumimoji="1" lang="en-US" altLang="ja-JP" dirty="0" smtClean="0"/>
              <a:t>AF</a:t>
            </a:r>
            <a:r>
              <a:rPr kumimoji="1" lang="ja-JP" altLang="en-US" dirty="0" smtClean="0"/>
              <a:t>であるが、治療のＡＦも予後の</a:t>
            </a:r>
            <a:r>
              <a:rPr kumimoji="1" lang="en-US" altLang="ja-JP" dirty="0" smtClean="0"/>
              <a:t>AF</a:t>
            </a:r>
            <a:r>
              <a:rPr kumimoji="1" lang="ja-JP" altLang="en-US" dirty="0" smtClean="0"/>
              <a:t>も基本は同じ構造である。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4</a:t>
            </a:fld>
            <a:endParaRPr kumimoji="1" lang="ja-JP" altLang="en-US"/>
          </a:p>
        </p:txBody>
      </p:sp>
    </p:spTree>
    <p:extLst>
      <p:ext uri="{BB962C8B-B14F-4D97-AF65-F5344CB8AC3E}">
        <p14:creationId xmlns:p14="http://schemas.microsoft.com/office/powerpoint/2010/main" val="236226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a:t>
            </a:r>
            <a:r>
              <a:rPr kumimoji="1" lang="en-US" altLang="ja-JP" dirty="0" smtClean="0"/>
              <a:t>AF</a:t>
            </a:r>
            <a:r>
              <a:rPr kumimoji="1" lang="ja-JP" altLang="en-US" dirty="0" smtClean="0"/>
              <a:t>に対応した</a:t>
            </a:r>
            <a:r>
              <a:rPr kumimoji="1" lang="en-US" altLang="ja-JP" dirty="0" smtClean="0"/>
              <a:t>key Questions</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5</a:t>
            </a:fld>
            <a:endParaRPr kumimoji="1" lang="ja-JP" altLang="en-US"/>
          </a:p>
        </p:txBody>
      </p:sp>
    </p:spTree>
    <p:extLst>
      <p:ext uri="{BB962C8B-B14F-4D97-AF65-F5344CB8AC3E}">
        <p14:creationId xmlns:p14="http://schemas.microsoft.com/office/powerpoint/2010/main" val="175132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a:t>
            </a:r>
            <a:r>
              <a:rPr kumimoji="1" lang="ja-JP" altLang="en-US" dirty="0" smtClean="0"/>
              <a:t>作成においては、一般に包括的疑問（</a:t>
            </a:r>
            <a:r>
              <a:rPr kumimoji="1" lang="en-US" altLang="ja-JP" dirty="0" smtClean="0"/>
              <a:t>Overarching Question</a:t>
            </a:r>
            <a:r>
              <a:rPr kumimoji="1" lang="ja-JP" altLang="en-US" dirty="0" smtClean="0"/>
              <a:t>）を、</a:t>
            </a:r>
            <a:r>
              <a:rPr kumimoji="1" lang="en-US" altLang="ja-JP" dirty="0" smtClean="0"/>
              <a:t>KQ</a:t>
            </a:r>
            <a:r>
              <a:rPr kumimoji="1" lang="ja-JP" altLang="en-US" dirty="0" smtClean="0"/>
              <a:t>（</a:t>
            </a:r>
            <a:r>
              <a:rPr kumimoji="1" lang="en-US" altLang="ja-JP" dirty="0" smtClean="0"/>
              <a:t>Key Question</a:t>
            </a:r>
            <a:r>
              <a:rPr kumimoji="1" lang="ja-JP" altLang="en-US" dirty="0" smtClean="0"/>
              <a:t>）</a:t>
            </a:r>
            <a:r>
              <a:rPr kumimoji="1" lang="en-US" altLang="ja-JP" dirty="0" smtClean="0"/>
              <a:t>-</a:t>
            </a:r>
            <a:r>
              <a:rPr kumimoji="1" lang="ja-JP" altLang="en-US" dirty="0" smtClean="0"/>
              <a:t>①としてトップに記載する。矢印の方向が、エビデンスを使って解決すべき臨床疑問である。</a:t>
            </a:r>
            <a:endParaRPr kumimoji="1" lang="en-US" altLang="ja-JP" dirty="0" smtClean="0"/>
          </a:p>
          <a:p>
            <a:r>
              <a:rPr kumimoji="1" lang="ja-JP" altLang="en-US" dirty="0" smtClean="0"/>
              <a:t>点線は中間アウトカムと最終アウトカムとの関連が証明されていないことを示し、曲線を使って介入の“害”を示し、楕円内に害の種類を記すことが</a:t>
            </a:r>
            <a:r>
              <a:rPr kumimoji="1" lang="en-US" altLang="ja-JP" dirty="0" smtClean="0"/>
              <a:t>AF</a:t>
            </a:r>
            <a:r>
              <a:rPr kumimoji="1" lang="ja-JP" altLang="en-US" dirty="0" smtClean="0"/>
              <a:t>作成の基本である。</a:t>
            </a:r>
            <a:endParaRPr kumimoji="1" lang="en-US" altLang="ja-JP" dirty="0" smtClean="0"/>
          </a:p>
          <a:p>
            <a:r>
              <a:rPr kumimoji="1" lang="ja-JP" altLang="en-US" dirty="0" smtClean="0"/>
              <a:t>最終アウトカム（患者にとって重要なアウトカムのうち、意思決定に重大なもの）は長方形で記載し、中間アウトカムは角丸長方形の中に記載する。</a:t>
            </a:r>
            <a:endParaRPr kumimoji="1" lang="en-US" altLang="ja-JP" dirty="0" smtClean="0"/>
          </a:p>
          <a:p>
            <a:r>
              <a:rPr kumimoji="1" lang="en-US" altLang="ja-JP" dirty="0" smtClean="0"/>
              <a:t>GRADE</a:t>
            </a:r>
            <a:r>
              <a:rPr kumimoji="1" lang="ja-JP" altLang="en-US" dirty="0" smtClean="0"/>
              <a:t>を使ったアウトカムの重要性は、</a:t>
            </a:r>
            <a:r>
              <a:rPr kumimoji="1" lang="en-US" altLang="ja-JP" dirty="0" smtClean="0"/>
              <a:t>3</a:t>
            </a:r>
            <a:r>
              <a:rPr kumimoji="1" lang="ja-JP" altLang="en-US" dirty="0" smtClean="0"/>
              <a:t>段階で評価する。重要でない（スコア：</a:t>
            </a:r>
            <a:r>
              <a:rPr kumimoji="1" lang="en-US" altLang="ja-JP" dirty="0" smtClean="0"/>
              <a:t>1</a:t>
            </a:r>
            <a:r>
              <a:rPr kumimoji="1" lang="ja-JP" altLang="en-US" dirty="0" smtClean="0"/>
              <a:t>～３）、重要（スコア：４～６）、重大（スコア：７～</a:t>
            </a:r>
            <a:r>
              <a:rPr kumimoji="1" lang="en-US" altLang="ja-JP" dirty="0" smtClean="0"/>
              <a:t>9</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6</a:t>
            </a:fld>
            <a:endParaRPr kumimoji="1" lang="ja-JP" altLang="en-US"/>
          </a:p>
        </p:txBody>
      </p:sp>
    </p:spTree>
    <p:extLst>
      <p:ext uri="{BB962C8B-B14F-4D97-AF65-F5344CB8AC3E}">
        <p14:creationId xmlns:p14="http://schemas.microsoft.com/office/powerpoint/2010/main" val="360023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a:t>
            </a:r>
            <a:r>
              <a:rPr kumimoji="1" lang="ja-JP" altLang="en-US" dirty="0" smtClean="0"/>
              <a:t>例</a:t>
            </a:r>
            <a:r>
              <a:rPr kumimoji="1" lang="en-US" altLang="ja-JP" dirty="0" smtClean="0"/>
              <a:t>-(1)</a:t>
            </a:r>
            <a:r>
              <a:rPr kumimoji="1" lang="ja-JP" altLang="en-US" dirty="0" smtClean="0"/>
              <a:t>の</a:t>
            </a:r>
            <a:r>
              <a:rPr kumimoji="1" lang="en-US" altLang="ja-JP" dirty="0" err="1" smtClean="0"/>
              <a:t>KQ</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7</a:t>
            </a:fld>
            <a:endParaRPr kumimoji="1" lang="ja-JP" altLang="en-US"/>
          </a:p>
        </p:txBody>
      </p:sp>
    </p:spTree>
    <p:extLst>
      <p:ext uri="{BB962C8B-B14F-4D97-AF65-F5344CB8AC3E}">
        <p14:creationId xmlns:p14="http://schemas.microsoft.com/office/powerpoint/2010/main" val="40744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矢印①は、当該介入が最終アウトカムに“直接的”に結びつくエビデンスで、最も影響力のある疑問である。矢印②や④リンクは、懸案の治療と中間アウトカム、中間アウトカムと最終アウトカムとの関連を介した、最終アウトカムとは“間接的”なつながりである。矢印③は、治療による害に関する疑問である。</a:t>
            </a:r>
            <a:endParaRPr kumimoji="1" lang="en-US" altLang="ja-JP" dirty="0" smtClean="0"/>
          </a:p>
          <a:p>
            <a:r>
              <a:rPr kumimoji="1" lang="ja-JP" altLang="en-US" dirty="0" smtClean="0"/>
              <a:t>この</a:t>
            </a:r>
            <a:r>
              <a:rPr kumimoji="1" lang="en-US" altLang="ja-JP" dirty="0" smtClean="0"/>
              <a:t>Analytic</a:t>
            </a:r>
            <a:r>
              <a:rPr kumimoji="1" lang="en-US" altLang="ja-JP" baseline="0" dirty="0" smtClean="0"/>
              <a:t> framework</a:t>
            </a:r>
            <a:r>
              <a:rPr kumimoji="1" lang="ja-JP" altLang="en-US" baseline="0" dirty="0" smtClean="0"/>
              <a:t>においては、中間アウトカム（栄養状態の改善・創傷部の微小循環の改善、褥瘡の治癒）は、「重要なアウトカム」であるが、「患者にとって重大な（</a:t>
            </a:r>
            <a:r>
              <a:rPr kumimoji="1" lang="en-US" altLang="ja-JP" baseline="0" dirty="0" smtClean="0"/>
              <a:t>critical</a:t>
            </a:r>
            <a:r>
              <a:rPr kumimoji="1" lang="ja-JP" altLang="en-US" baseline="0" dirty="0" smtClean="0"/>
              <a:t>）アウトカム」ではない。</a:t>
            </a:r>
            <a:endParaRPr kumimoji="1" lang="en-US" altLang="ja-JP" baseline="0" dirty="0" smtClean="0"/>
          </a:p>
          <a:p>
            <a:r>
              <a:rPr kumimoji="1" lang="ja-JP" altLang="en-US" baseline="0" dirty="0" smtClean="0"/>
              <a:t>本</a:t>
            </a:r>
            <a:r>
              <a:rPr kumimoji="1" lang="en-US" altLang="ja-JP" baseline="0" dirty="0" smtClean="0"/>
              <a:t>AF</a:t>
            </a:r>
            <a:r>
              <a:rPr kumimoji="1" lang="ja-JP" altLang="en-US" baseline="0" dirty="0" smtClean="0"/>
              <a:t>では、栄養状態の改善や微笑循環のアウトカムとの矢印リンクは記載されていないが（緑色の点線矢印は相原が加筆）、治療と“中間アウトカム”との関連に焦点をあてたエビデンスが、システマティックレビューにおいては存在するかもしれない。</a:t>
            </a:r>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8</a:t>
            </a:fld>
            <a:endParaRPr kumimoji="1" lang="ja-JP" altLang="en-US"/>
          </a:p>
        </p:txBody>
      </p:sp>
    </p:spTree>
    <p:extLst>
      <p:ext uri="{BB962C8B-B14F-4D97-AF65-F5344CB8AC3E}">
        <p14:creationId xmlns:p14="http://schemas.microsoft.com/office/powerpoint/2010/main" val="73701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a:t>
            </a:r>
            <a:r>
              <a:rPr kumimoji="1" lang="ja-JP" altLang="en-US" dirty="0" smtClean="0"/>
              <a:t>例－（２）における</a:t>
            </a:r>
            <a:r>
              <a:rPr kumimoji="1" lang="en-US" altLang="ja-JP" dirty="0" err="1" smtClean="0"/>
              <a:t>KQ</a:t>
            </a:r>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9</a:t>
            </a:fld>
            <a:endParaRPr kumimoji="1" lang="ja-JP" altLang="en-US"/>
          </a:p>
        </p:txBody>
      </p:sp>
    </p:spTree>
    <p:extLst>
      <p:ext uri="{BB962C8B-B14F-4D97-AF65-F5344CB8AC3E}">
        <p14:creationId xmlns:p14="http://schemas.microsoft.com/office/powerpoint/2010/main" val="129111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診療ガイドラインにおいては、「重大なアウトカム」（</a:t>
            </a:r>
            <a:r>
              <a:rPr kumimoji="1" lang="en-US" altLang="ja-JP" dirty="0" smtClean="0"/>
              <a:t>GRADE</a:t>
            </a:r>
            <a:r>
              <a:rPr kumimoji="1" lang="ja-JP" altLang="en-US" dirty="0" smtClean="0"/>
              <a:t>：</a:t>
            </a:r>
            <a:r>
              <a:rPr kumimoji="1" lang="en-US" altLang="ja-JP" dirty="0" smtClean="0"/>
              <a:t> 7</a:t>
            </a:r>
            <a:r>
              <a:rPr kumimoji="1" lang="ja-JP" altLang="en-US" dirty="0" smtClean="0"/>
              <a:t>～９点）を扱うことが基本であり、</a:t>
            </a:r>
            <a:endParaRPr kumimoji="1" lang="en-US" altLang="ja-JP" dirty="0" smtClean="0"/>
          </a:p>
          <a:p>
            <a:r>
              <a:rPr kumimoji="1" lang="ja-JP" altLang="en-US" dirty="0" smtClean="0"/>
              <a:t>システマティックレビューにおいては、「重要、重大なアウトカム」を扱う。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10</a:t>
            </a:fld>
            <a:endParaRPr kumimoji="1" lang="ja-JP" altLang="en-US"/>
          </a:p>
        </p:txBody>
      </p:sp>
    </p:spTree>
    <p:extLst>
      <p:ext uri="{BB962C8B-B14F-4D97-AF65-F5344CB8AC3E}">
        <p14:creationId xmlns:p14="http://schemas.microsoft.com/office/powerpoint/2010/main" val="203857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a:t>
            </a:r>
            <a:r>
              <a:rPr kumimoji="1" lang="en-US" altLang="ja-JP" dirty="0" smtClean="0"/>
              <a:t>Analytic framework</a:t>
            </a:r>
            <a:r>
              <a:rPr kumimoji="1" lang="ja-JP" altLang="en-US" dirty="0" smtClean="0"/>
              <a:t>（</a:t>
            </a:r>
            <a:r>
              <a:rPr kumimoji="1" lang="en-US" altLang="ja-JP" dirty="0" smtClean="0"/>
              <a:t>AF</a:t>
            </a:r>
            <a:r>
              <a:rPr kumimoji="1" lang="ja-JP" altLang="en-US" dirty="0" smtClean="0"/>
              <a:t>）は、</a:t>
            </a:r>
            <a:r>
              <a:rPr kumimoji="1" lang="en-US" altLang="ja-JP" dirty="0" smtClean="0"/>
              <a:t>GRADE</a:t>
            </a:r>
            <a:r>
              <a:rPr kumimoji="1" lang="ja-JP" altLang="en-US" dirty="0" smtClean="0"/>
              <a:t>ガイドライン作成手法を解説した</a:t>
            </a:r>
            <a:r>
              <a:rPr kumimoji="1" lang="en-US" altLang="ja-JP" dirty="0" smtClean="0"/>
              <a:t>COPD</a:t>
            </a:r>
            <a:r>
              <a:rPr kumimoji="1" lang="ja-JP" altLang="en-US" dirty="0" smtClean="0"/>
              <a:t>ガイドラインの</a:t>
            </a:r>
            <a:r>
              <a:rPr kumimoji="1" lang="en-US" altLang="ja-JP" dirty="0" smtClean="0"/>
              <a:t>14</a:t>
            </a:r>
            <a:r>
              <a:rPr kumimoji="1" lang="ja-JP" altLang="en-US" dirty="0" smtClean="0"/>
              <a:t>編シリーズで記載されているものである。</a:t>
            </a:r>
            <a:endParaRPr kumimoji="1" lang="en-US" altLang="ja-JP" dirty="0" smtClean="0"/>
          </a:p>
          <a:p>
            <a:r>
              <a:rPr kumimoji="1" lang="en-US" altLang="ja-JP" dirty="0" smtClean="0"/>
              <a:t>AF</a:t>
            </a:r>
            <a:r>
              <a:rPr kumimoji="1" lang="ja-JP" altLang="en-US" dirty="0" smtClean="0"/>
              <a:t>における</a:t>
            </a:r>
            <a:r>
              <a:rPr kumimoji="1" lang="en-US" altLang="ja-JP" dirty="0" smtClean="0"/>
              <a:t>PICO</a:t>
            </a:r>
            <a:r>
              <a:rPr kumimoji="1" lang="ja-JP" altLang="en-US" dirty="0" smtClean="0"/>
              <a:t>に関する</a:t>
            </a:r>
            <a:r>
              <a:rPr kumimoji="1" lang="en-US" altLang="ja-JP" dirty="0" smtClean="0"/>
              <a:t>GRADE</a:t>
            </a:r>
            <a:r>
              <a:rPr kumimoji="1" lang="ja-JP" altLang="en-US" dirty="0" smtClean="0"/>
              <a:t>の基本的な考えを理解することができる。</a:t>
            </a:r>
            <a:r>
              <a:rPr kumimoji="1" lang="en-US" altLang="ja-JP" dirty="0" smtClean="0"/>
              <a:t>http://www.atsjournals.org/toc/pats/9/5</a:t>
            </a:r>
          </a:p>
          <a:p>
            <a:endParaRPr kumimoji="1" lang="ja-JP" altLang="en-US" dirty="0"/>
          </a:p>
        </p:txBody>
      </p:sp>
      <p:sp>
        <p:nvSpPr>
          <p:cNvPr id="4" name="スライド番号プレースホルダー 3"/>
          <p:cNvSpPr>
            <a:spLocks noGrp="1"/>
          </p:cNvSpPr>
          <p:nvPr>
            <p:ph type="sldNum" sz="quarter" idx="10"/>
          </p:nvPr>
        </p:nvSpPr>
        <p:spPr/>
        <p:txBody>
          <a:bodyPr/>
          <a:lstStyle/>
          <a:p>
            <a:fld id="{EA62B931-0F27-4C58-AD43-A416B5AEB8FD}" type="slidenum">
              <a:rPr kumimoji="1" lang="ja-JP" altLang="en-US" smtClean="0"/>
              <a:t>11</a:t>
            </a:fld>
            <a:endParaRPr kumimoji="1" lang="ja-JP" altLang="en-US"/>
          </a:p>
        </p:txBody>
      </p:sp>
    </p:spTree>
    <p:extLst>
      <p:ext uri="{BB962C8B-B14F-4D97-AF65-F5344CB8AC3E}">
        <p14:creationId xmlns:p14="http://schemas.microsoft.com/office/powerpoint/2010/main" val="303831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1C561A7-CE96-4B8C-9593-37D8F38A537C}" type="datetime1">
              <a:rPr kumimoji="1" lang="ja-JP" altLang="en-US" smtClean="0"/>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192521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33DDF0-A387-4BBE-B9DD-5A499307E345}" type="datetime1">
              <a:rPr kumimoji="1" lang="ja-JP" altLang="en-US" smtClean="0"/>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118674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D0874F-245B-4017-9EFE-52DFA7FAC1CF}" type="datetime1">
              <a:rPr kumimoji="1" lang="ja-JP" altLang="en-US" smtClean="0"/>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392978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660656-C48D-4A6C-91E1-353542DFAEBC}" type="datetime1">
              <a:rPr kumimoji="1" lang="ja-JP" altLang="en-US" smtClean="0"/>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375092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AA37406-C575-4CBE-83EA-90BB616C030A}" type="datetime1">
              <a:rPr kumimoji="1" lang="ja-JP" altLang="en-US" smtClean="0"/>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136634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C12F56-6230-4F26-8112-A1C43244A36A}" type="datetime1">
              <a:rPr kumimoji="1" lang="ja-JP" altLang="en-US" smtClean="0"/>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375723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CB6D89C-810C-40A3-816B-2320D286AA5E}" type="datetime1">
              <a:rPr kumimoji="1" lang="ja-JP" altLang="en-US" smtClean="0"/>
              <a:t>2015/10/8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197188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7C4E3B7-2D27-4C5E-89DF-2A090A149A91}" type="datetime1">
              <a:rPr kumimoji="1" lang="ja-JP" altLang="en-US" smtClean="0"/>
              <a:t>2015/10/8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3386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7420F3-5858-4B91-97DD-CD3692FA9C1E}" type="datetime1">
              <a:rPr kumimoji="1" lang="ja-JP" altLang="en-US" smtClean="0"/>
              <a:t>2015/10/8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52080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6ACDD7-5795-4CEB-BA39-764F395F8486}" type="datetime1">
              <a:rPr kumimoji="1" lang="ja-JP" altLang="en-US" smtClean="0"/>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182779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65A5CF-1668-4537-8C7B-49ADE209A764}" type="datetime1">
              <a:rPr kumimoji="1" lang="ja-JP" altLang="en-US" smtClean="0"/>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327208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2E30-2E2D-4545-A5AA-A5119E8B948A}" type="datetime1">
              <a:rPr kumimoji="1" lang="ja-JP" altLang="en-US" smtClean="0"/>
              <a:t>2015/10/8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B42D1-ADF9-46D3-BDF8-2D02CA04E0A2}" type="slidenum">
              <a:rPr kumimoji="1" lang="ja-JP" altLang="en-US" smtClean="0"/>
              <a:t>‹#›</a:t>
            </a:fld>
            <a:endParaRPr kumimoji="1" lang="ja-JP" altLang="en-US"/>
          </a:p>
        </p:txBody>
      </p:sp>
    </p:spTree>
    <p:extLst>
      <p:ext uri="{BB962C8B-B14F-4D97-AF65-F5344CB8AC3E}">
        <p14:creationId xmlns:p14="http://schemas.microsoft.com/office/powerpoint/2010/main" val="407874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tsjournals.org/doi/abs/10.1513/pats.201208-053ST#.Vg3veT-hf1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tsjournals.org/doi/abs/10.1513/pats.201208-053ST#.Vg3veT-hf1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tsjournals.org/doi/abs/10.1513/pats.201208-053ST#.Vg3veT-hf1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grade-jp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nadiantaskforce.ca/methods/procedural-manu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rade-jpn.com/grade2e-cove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rade-jpn.com/grade2e-cover.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0">
              <a:schemeClr val="accent1">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229600" cy="1143000"/>
          </a:xfrm>
        </p:spPr>
        <p:txBody>
          <a:bodyPr>
            <a:noAutofit/>
          </a:bodyPr>
          <a:lstStyle/>
          <a:p>
            <a:r>
              <a:rPr lang="en-US" altLang="ja-JP" sz="4800" dirty="0">
                <a:solidFill>
                  <a:schemeClr val="bg1"/>
                </a:solidFill>
              </a:rPr>
              <a:t>Analytic F</a:t>
            </a:r>
            <a:r>
              <a:rPr lang="en-US" altLang="ja-JP" sz="4800" dirty="0" smtClean="0">
                <a:solidFill>
                  <a:schemeClr val="bg1"/>
                </a:solidFill>
              </a:rPr>
              <a:t>ramework </a:t>
            </a:r>
            <a:r>
              <a:rPr lang="ja-JP" altLang="en-US" sz="4000" dirty="0" smtClean="0">
                <a:solidFill>
                  <a:schemeClr val="bg1"/>
                </a:solidFill>
              </a:rPr>
              <a:t>から</a:t>
            </a:r>
            <a:r>
              <a:rPr lang="en-US" altLang="ja-JP" dirty="0" smtClean="0">
                <a:solidFill>
                  <a:schemeClr val="bg1"/>
                </a:solidFill>
              </a:rPr>
              <a:t/>
            </a:r>
            <a:br>
              <a:rPr lang="en-US" altLang="ja-JP" dirty="0" smtClean="0">
                <a:solidFill>
                  <a:schemeClr val="bg1"/>
                </a:solidFill>
              </a:rPr>
            </a:br>
            <a:r>
              <a:rPr lang="en-US" altLang="ja-JP" sz="4800" dirty="0" smtClean="0">
                <a:solidFill>
                  <a:schemeClr val="bg1"/>
                </a:solidFill>
              </a:rPr>
              <a:t>Evidence to Decision table </a:t>
            </a:r>
            <a:r>
              <a:rPr lang="ja-JP" altLang="en-US" sz="4000" dirty="0" smtClean="0">
                <a:solidFill>
                  <a:schemeClr val="bg1"/>
                </a:solidFill>
              </a:rPr>
              <a:t>へ</a:t>
            </a:r>
            <a:endParaRPr kumimoji="1" lang="ja-JP" altLang="en-US" dirty="0">
              <a:solidFill>
                <a:schemeClr val="bg1"/>
              </a:solidFill>
            </a:endParaRPr>
          </a:p>
        </p:txBody>
      </p:sp>
      <p:sp>
        <p:nvSpPr>
          <p:cNvPr id="3" name="コンテンツ プレースホルダー 2"/>
          <p:cNvSpPr>
            <a:spLocks noGrp="1"/>
          </p:cNvSpPr>
          <p:nvPr>
            <p:ph idx="1"/>
          </p:nvPr>
        </p:nvSpPr>
        <p:spPr>
          <a:xfrm>
            <a:off x="3563888" y="3861048"/>
            <a:ext cx="5184576" cy="936104"/>
          </a:xfrm>
        </p:spPr>
        <p:txBody>
          <a:bodyPr>
            <a:noAutofit/>
          </a:bodyPr>
          <a:lstStyle/>
          <a:p>
            <a:pPr marL="0" indent="0">
              <a:buNone/>
            </a:pPr>
            <a:r>
              <a:rPr lang="ja-JP" altLang="en-US" sz="2400" dirty="0"/>
              <a:t>相原守夫</a:t>
            </a:r>
          </a:p>
          <a:p>
            <a:pPr marL="0" indent="0">
              <a:buNone/>
            </a:pPr>
            <a:r>
              <a:rPr lang="en-US" altLang="ja-JP" sz="2400" dirty="0"/>
              <a:t>Member of the GRADE Working </a:t>
            </a:r>
            <a:r>
              <a:rPr lang="en-US" altLang="ja-JP" sz="2400" dirty="0" smtClean="0"/>
              <a:t>Group</a:t>
            </a:r>
            <a:endParaRPr lang="en-US" altLang="ja-JP" sz="2400" dirty="0"/>
          </a:p>
        </p:txBody>
      </p:sp>
      <p:sp>
        <p:nvSpPr>
          <p:cNvPr id="5" name="テキスト ボックス 4"/>
          <p:cNvSpPr txBox="1"/>
          <p:nvPr/>
        </p:nvSpPr>
        <p:spPr>
          <a:xfrm>
            <a:off x="3563888" y="4817767"/>
            <a:ext cx="2376264" cy="461665"/>
          </a:xfrm>
          <a:prstGeom prst="rect">
            <a:avLst/>
          </a:prstGeom>
          <a:noFill/>
        </p:spPr>
        <p:txBody>
          <a:bodyPr wrap="square" rtlCol="0">
            <a:spAutoFit/>
          </a:bodyPr>
          <a:lstStyle/>
          <a:p>
            <a:r>
              <a:rPr kumimoji="1" lang="en-US" altLang="ja-JP" sz="2400" dirty="0" smtClean="0"/>
              <a:t>2015/10/08</a:t>
            </a:r>
            <a:endParaRPr kumimoji="1" lang="ja-JP" altLang="en-US" sz="2400" dirty="0"/>
          </a:p>
        </p:txBody>
      </p:sp>
      <p:sp>
        <p:nvSpPr>
          <p:cNvPr id="6" name="スライド番号プレースホルダー 5"/>
          <p:cNvSpPr>
            <a:spLocks noGrp="1"/>
          </p:cNvSpPr>
          <p:nvPr>
            <p:ph type="sldNum" sz="quarter" idx="12"/>
          </p:nvPr>
        </p:nvSpPr>
        <p:spPr/>
        <p:txBody>
          <a:bodyPr/>
          <a:lstStyle/>
          <a:p>
            <a:fld id="{33FB42D1-ADF9-46D3-BDF8-2D02CA04E0A2}" type="slidenum">
              <a:rPr kumimoji="1" lang="ja-JP" altLang="en-US" smtClean="0"/>
              <a:t>1</a:t>
            </a:fld>
            <a:endParaRPr kumimoji="1" lang="ja-JP" altLang="en-US"/>
          </a:p>
        </p:txBody>
      </p:sp>
    </p:spTree>
    <p:extLst>
      <p:ext uri="{BB962C8B-B14F-4D97-AF65-F5344CB8AC3E}">
        <p14:creationId xmlns:p14="http://schemas.microsoft.com/office/powerpoint/2010/main" val="408475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5954" y="764704"/>
            <a:ext cx="8229600" cy="1143000"/>
          </a:xfrm>
        </p:spPr>
        <p:txBody>
          <a:bodyPr>
            <a:normAutofit fontScale="90000"/>
          </a:bodyPr>
          <a:lstStyle/>
          <a:p>
            <a:r>
              <a:rPr lang="ja-JP" altLang="en-US" dirty="0"/>
              <a:t>アウトカムの</a:t>
            </a:r>
            <a:r>
              <a:rPr lang="ja-JP" altLang="en-US" dirty="0" smtClean="0"/>
              <a:t>重要性</a:t>
            </a:r>
            <a:r>
              <a:rPr lang="en-US" altLang="ja-JP" dirty="0" smtClean="0"/>
              <a:t/>
            </a:r>
            <a:br>
              <a:rPr lang="en-US" altLang="ja-JP" dirty="0" smtClean="0"/>
            </a:br>
            <a:r>
              <a:rPr lang="en-US" altLang="ja-JP" sz="3600" dirty="0" smtClean="0"/>
              <a:t>9 </a:t>
            </a:r>
            <a:r>
              <a:rPr lang="ja-JP" altLang="en-US" sz="3600" dirty="0"/>
              <a:t>段階</a:t>
            </a:r>
            <a:r>
              <a:rPr lang="ja-JP" altLang="en-US" sz="3600" dirty="0" smtClean="0"/>
              <a:t>スケール　</a:t>
            </a:r>
            <a:endParaRPr kumimoji="1" lang="ja-JP" altLang="en-US" sz="3600" dirty="0"/>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10</a:t>
            </a:fld>
            <a:endParaRPr kumimoji="1" lang="ja-JP"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9858" y="2354064"/>
            <a:ext cx="8764142" cy="251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203847" y="2924943"/>
            <a:ext cx="5661375" cy="1954789"/>
          </a:xfrm>
          <a:prstGeom prst="rect">
            <a:avLst/>
          </a:pr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7588105" y="5021560"/>
            <a:ext cx="0" cy="648072"/>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327449" y="5669632"/>
            <a:ext cx="2537774" cy="461665"/>
          </a:xfrm>
          <a:prstGeom prst="rect">
            <a:avLst/>
          </a:prstGeom>
          <a:noFill/>
        </p:spPr>
        <p:txBody>
          <a:bodyPr wrap="square" rtlCol="0">
            <a:spAutoFit/>
          </a:bodyPr>
          <a:lstStyle/>
          <a:p>
            <a:r>
              <a:rPr kumimoji="1" lang="ja-JP" altLang="en-US" sz="2400" b="1" dirty="0" smtClean="0">
                <a:solidFill>
                  <a:srgbClr val="FF0000"/>
                </a:solidFill>
              </a:rPr>
              <a:t>診療ガイドライン</a:t>
            </a:r>
            <a:endParaRPr kumimoji="1" lang="ja-JP" altLang="en-US" sz="2400" b="1" dirty="0">
              <a:solidFill>
                <a:srgbClr val="FF0000"/>
              </a:solidFill>
            </a:endParaRPr>
          </a:p>
        </p:txBody>
      </p:sp>
      <p:sp>
        <p:nvSpPr>
          <p:cNvPr id="10" name="正方形/長方形 9"/>
          <p:cNvSpPr/>
          <p:nvPr/>
        </p:nvSpPr>
        <p:spPr>
          <a:xfrm>
            <a:off x="6156176" y="2564904"/>
            <a:ext cx="2880320" cy="245665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3635896" y="4879733"/>
            <a:ext cx="0" cy="565491"/>
          </a:xfrm>
          <a:prstGeom prst="straightConnector1">
            <a:avLst/>
          </a:prstGeom>
          <a:ln w="3175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267744" y="5663025"/>
            <a:ext cx="3528392" cy="461665"/>
          </a:xfrm>
          <a:prstGeom prst="rect">
            <a:avLst/>
          </a:prstGeom>
          <a:noFill/>
        </p:spPr>
        <p:txBody>
          <a:bodyPr wrap="square" rtlCol="0">
            <a:spAutoFit/>
          </a:bodyPr>
          <a:lstStyle/>
          <a:p>
            <a:r>
              <a:rPr kumimoji="1" lang="ja-JP" altLang="en-US" sz="2400" b="1" dirty="0" smtClean="0">
                <a:solidFill>
                  <a:srgbClr val="00B050"/>
                </a:solidFill>
              </a:rPr>
              <a:t>システマティックレビュー</a:t>
            </a:r>
            <a:endParaRPr kumimoji="1" lang="ja-JP" altLang="en-US" sz="2400" b="1" dirty="0">
              <a:solidFill>
                <a:srgbClr val="00B050"/>
              </a:solidFill>
            </a:endParaRPr>
          </a:p>
        </p:txBody>
      </p:sp>
    </p:spTree>
    <p:extLst>
      <p:ext uri="{BB962C8B-B14F-4D97-AF65-F5344CB8AC3E}">
        <p14:creationId xmlns:p14="http://schemas.microsoft.com/office/powerpoint/2010/main" val="15049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Analytic framework</a:t>
            </a:r>
            <a:r>
              <a:rPr lang="ja-JP" altLang="en-US" dirty="0"/>
              <a:t>の例</a:t>
            </a:r>
            <a:r>
              <a:rPr lang="en-US" altLang="ja-JP" dirty="0" smtClean="0"/>
              <a:t>-(3)</a:t>
            </a:r>
            <a:br>
              <a:rPr lang="en-US" altLang="ja-JP" dirty="0" smtClean="0"/>
            </a:br>
            <a:r>
              <a:rPr lang="en-US" altLang="ja-JP" sz="1600" dirty="0" smtClean="0"/>
              <a:t>ATS: COPD guidelines</a:t>
            </a:r>
            <a:endParaRPr kumimoji="1" lang="ja-JP" altLang="en-US" sz="1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49874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287256" y="5589240"/>
            <a:ext cx="6856744" cy="646331"/>
          </a:xfrm>
          <a:prstGeom prst="rect">
            <a:avLst/>
          </a:prstGeom>
          <a:noFill/>
        </p:spPr>
        <p:txBody>
          <a:bodyPr wrap="square" rtlCol="0">
            <a:spAutoFit/>
          </a:bodyPr>
          <a:lstStyle/>
          <a:p>
            <a:r>
              <a:rPr lang="en-US" altLang="ja-JP" sz="1200" dirty="0"/>
              <a:t>A Guide to Guidelines for Professional </a:t>
            </a:r>
            <a:r>
              <a:rPr lang="en-US" altLang="ja-JP" sz="1200" dirty="0" smtClean="0"/>
              <a:t>Societies and </a:t>
            </a:r>
            <a:r>
              <a:rPr lang="en-US" altLang="ja-JP" sz="1200" dirty="0"/>
              <a:t>Other Developers of </a:t>
            </a:r>
            <a:r>
              <a:rPr lang="en-US" altLang="ja-JP" sz="1200" dirty="0" smtClean="0"/>
              <a:t>Recommendations</a:t>
            </a:r>
          </a:p>
          <a:p>
            <a:r>
              <a:rPr lang="en-US" altLang="ja-JP" sz="1200" dirty="0" smtClean="0">
                <a:hlinkClick r:id="rId4"/>
              </a:rPr>
              <a:t>Introduction </a:t>
            </a:r>
            <a:r>
              <a:rPr lang="en-US" altLang="ja-JP" sz="1200" dirty="0">
                <a:hlinkClick r:id="rId4"/>
              </a:rPr>
              <a:t>to Integrating and Coordinating Efforts in COPD Guideline Development. An Official ATS/ERS Workshop </a:t>
            </a:r>
            <a:r>
              <a:rPr lang="en-US" altLang="ja-JP" sz="1200" dirty="0" smtClean="0">
                <a:hlinkClick r:id="rId4"/>
              </a:rPr>
              <a:t>Report</a:t>
            </a:r>
            <a:endParaRPr kumimoji="1" lang="ja-JP" altLang="en-US" sz="1200" dirty="0"/>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11</a:t>
            </a:fld>
            <a:endParaRPr kumimoji="1" lang="ja-JP" altLang="en-US"/>
          </a:p>
        </p:txBody>
      </p:sp>
    </p:spTree>
    <p:extLst>
      <p:ext uri="{BB962C8B-B14F-4D97-AF65-F5344CB8AC3E}">
        <p14:creationId xmlns:p14="http://schemas.microsoft.com/office/powerpoint/2010/main" val="341738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229600" cy="1143000"/>
          </a:xfrm>
        </p:spPr>
        <p:txBody>
          <a:bodyPr>
            <a:normAutofit fontScale="90000"/>
          </a:bodyPr>
          <a:lstStyle/>
          <a:p>
            <a:r>
              <a:rPr lang="en-US" altLang="ja-JP" dirty="0"/>
              <a:t>Key </a:t>
            </a:r>
            <a:r>
              <a:rPr lang="en-US" altLang="ja-JP" dirty="0" smtClean="0"/>
              <a:t>Questions</a:t>
            </a:r>
            <a:r>
              <a:rPr lang="ja-JP" altLang="en-US" dirty="0" smtClean="0"/>
              <a:t>例</a:t>
            </a:r>
            <a:r>
              <a:rPr lang="en-US" altLang="ja-JP" dirty="0" smtClean="0"/>
              <a:t/>
            </a:r>
            <a:br>
              <a:rPr lang="en-US" altLang="ja-JP" dirty="0" smtClean="0"/>
            </a:br>
            <a:r>
              <a:rPr lang="en-US" altLang="ja-JP" sz="1600" dirty="0"/>
              <a:t>ATS: COPD guidelines</a:t>
            </a:r>
            <a:br>
              <a:rPr lang="en-US" altLang="ja-JP" sz="1600" dirty="0"/>
            </a:br>
            <a:endParaRPr kumimoji="1" lang="ja-JP" altLang="en-US" sz="16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6522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12</a:t>
            </a:fld>
            <a:endParaRPr kumimoji="1" lang="ja-JP" altLang="en-US"/>
          </a:p>
        </p:txBody>
      </p:sp>
    </p:spTree>
    <p:extLst>
      <p:ext uri="{BB962C8B-B14F-4D97-AF65-F5344CB8AC3E}">
        <p14:creationId xmlns:p14="http://schemas.microsoft.com/office/powerpoint/2010/main" val="3833608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8229600" cy="2160240"/>
          </a:xfrm>
        </p:spPr>
        <p:txBody>
          <a:bodyPr>
            <a:noAutofit/>
          </a:bodyPr>
          <a:lstStyle/>
          <a:p>
            <a:r>
              <a:rPr lang="en-US" altLang="ja-JP" sz="3600" dirty="0">
                <a:solidFill>
                  <a:srgbClr val="0070C0"/>
                </a:solidFill>
              </a:rPr>
              <a:t>DECIDING WHAT TYPES OF EVIDENCE AND OUTCOMES</a:t>
            </a:r>
            <a:br>
              <a:rPr lang="en-US" altLang="ja-JP" sz="3600" dirty="0">
                <a:solidFill>
                  <a:srgbClr val="0070C0"/>
                </a:solidFill>
              </a:rPr>
            </a:br>
            <a:r>
              <a:rPr lang="en-US" altLang="ja-JP" sz="3600" dirty="0">
                <a:solidFill>
                  <a:srgbClr val="0070C0"/>
                </a:solidFill>
              </a:rPr>
              <a:t>TO INCLUDE IN </a:t>
            </a:r>
            <a:r>
              <a:rPr lang="en-US" altLang="ja-JP" sz="3600" dirty="0" smtClean="0">
                <a:solidFill>
                  <a:srgbClr val="0070C0"/>
                </a:solidFill>
              </a:rPr>
              <a:t>GUIDELINES</a:t>
            </a:r>
            <a:endParaRPr kumimoji="1" lang="ja-JP" altLang="en-US" sz="3600" dirty="0">
              <a:solidFill>
                <a:srgbClr val="0070C0"/>
              </a:solidFill>
            </a:endParaRPr>
          </a:p>
        </p:txBody>
      </p:sp>
      <p:sp>
        <p:nvSpPr>
          <p:cNvPr id="5" name="テキスト ボックス 4"/>
          <p:cNvSpPr txBox="1"/>
          <p:nvPr/>
        </p:nvSpPr>
        <p:spPr>
          <a:xfrm>
            <a:off x="827584" y="3284984"/>
            <a:ext cx="7632848" cy="1077218"/>
          </a:xfrm>
          <a:prstGeom prst="rect">
            <a:avLst/>
          </a:prstGeom>
          <a:noFill/>
        </p:spPr>
        <p:txBody>
          <a:bodyPr wrap="square" rtlCol="0">
            <a:spAutoFit/>
          </a:bodyPr>
          <a:lstStyle/>
          <a:p>
            <a:r>
              <a:rPr lang="ja-JP" altLang="en-US" sz="3200" dirty="0"/>
              <a:t>診療ガイドラインにどのようなエビデンスやアウトカムを含めるかを決定する</a:t>
            </a:r>
            <a:endParaRPr kumimoji="1" lang="ja-JP" altLang="en-US" sz="3200" dirty="0"/>
          </a:p>
        </p:txBody>
      </p:sp>
      <p:sp>
        <p:nvSpPr>
          <p:cNvPr id="6" name="テキスト ボックス 5"/>
          <p:cNvSpPr txBox="1"/>
          <p:nvPr/>
        </p:nvSpPr>
        <p:spPr>
          <a:xfrm>
            <a:off x="2123728" y="5445224"/>
            <a:ext cx="6856744" cy="646331"/>
          </a:xfrm>
          <a:prstGeom prst="rect">
            <a:avLst/>
          </a:prstGeom>
          <a:noFill/>
        </p:spPr>
        <p:txBody>
          <a:bodyPr wrap="square" rtlCol="0">
            <a:spAutoFit/>
          </a:bodyPr>
          <a:lstStyle/>
          <a:p>
            <a:r>
              <a:rPr lang="en-US" altLang="ja-JP" sz="1200" dirty="0"/>
              <a:t>A Guide to Guidelines for Professional </a:t>
            </a:r>
            <a:r>
              <a:rPr lang="en-US" altLang="ja-JP" sz="1200" dirty="0" smtClean="0"/>
              <a:t>Societies and </a:t>
            </a:r>
            <a:r>
              <a:rPr lang="en-US" altLang="ja-JP" sz="1200" dirty="0"/>
              <a:t>Other Developers of </a:t>
            </a:r>
            <a:r>
              <a:rPr lang="en-US" altLang="ja-JP" sz="1200" dirty="0" smtClean="0"/>
              <a:t>Recommendations</a:t>
            </a:r>
          </a:p>
          <a:p>
            <a:r>
              <a:rPr lang="en-US" altLang="ja-JP" sz="1200" dirty="0" smtClean="0">
                <a:hlinkClick r:id="rId3"/>
              </a:rPr>
              <a:t>Introduction </a:t>
            </a:r>
            <a:r>
              <a:rPr lang="en-US" altLang="ja-JP" sz="1200" dirty="0">
                <a:hlinkClick r:id="rId3"/>
              </a:rPr>
              <a:t>to Integrating and Coordinating Efforts in COPD Guideline Development. An Official ATS/ERS Workshop </a:t>
            </a:r>
            <a:r>
              <a:rPr lang="en-US" altLang="ja-JP" sz="1200" dirty="0" smtClean="0">
                <a:hlinkClick r:id="rId3"/>
              </a:rPr>
              <a:t>Report</a:t>
            </a:r>
            <a:endParaRPr kumimoji="1" lang="ja-JP" altLang="en-US" sz="1200" dirty="0"/>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13</a:t>
            </a:fld>
            <a:endParaRPr kumimoji="1" lang="ja-JP" altLang="en-US"/>
          </a:p>
        </p:txBody>
      </p:sp>
    </p:spTree>
    <p:extLst>
      <p:ext uri="{BB962C8B-B14F-4D97-AF65-F5344CB8AC3E}">
        <p14:creationId xmlns:p14="http://schemas.microsoft.com/office/powerpoint/2010/main" val="1153241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3745" y="1727234"/>
            <a:ext cx="8229600" cy="3960440"/>
          </a:xfrm>
        </p:spPr>
        <p:txBody>
          <a:bodyPr>
            <a:noAutofit/>
          </a:bodyPr>
          <a:lstStyle/>
          <a:p>
            <a:pPr marL="363538" indent="-363538">
              <a:buNone/>
              <a:tabLst>
                <a:tab pos="363538" algn="l"/>
              </a:tabLst>
            </a:pPr>
            <a:r>
              <a:rPr lang="en-US" altLang="ja-JP" sz="2200" dirty="0"/>
              <a:t>1. What methods should be used to select important outcomes?</a:t>
            </a:r>
          </a:p>
          <a:p>
            <a:pPr marL="363538" indent="-363538">
              <a:buNone/>
              <a:tabLst>
                <a:tab pos="363538" algn="l"/>
              </a:tabLst>
            </a:pPr>
            <a:r>
              <a:rPr lang="en-US" altLang="ja-JP" sz="2200" dirty="0"/>
              <a:t>2. What types of outcomes should be considered?</a:t>
            </a:r>
          </a:p>
          <a:p>
            <a:pPr marL="363538" indent="-363538">
              <a:buNone/>
              <a:tabLst>
                <a:tab pos="363538" algn="l"/>
              </a:tabLst>
            </a:pPr>
            <a:r>
              <a:rPr lang="en-US" altLang="ja-JP" sz="2200" dirty="0"/>
              <a:t>3. What sources of evidence to consider?</a:t>
            </a:r>
          </a:p>
          <a:p>
            <a:pPr marL="363538" indent="-363538">
              <a:buNone/>
              <a:tabLst>
                <a:tab pos="363538" algn="l"/>
              </a:tabLst>
            </a:pPr>
            <a:r>
              <a:rPr lang="en-US" altLang="ja-JP" sz="2200" dirty="0"/>
              <a:t>4. How should the importance of outcomes be ranked?</a:t>
            </a:r>
          </a:p>
          <a:p>
            <a:pPr marL="363538" indent="-363538">
              <a:buNone/>
              <a:tabLst>
                <a:tab pos="363538" algn="l"/>
              </a:tabLst>
            </a:pPr>
            <a:r>
              <a:rPr lang="en-US" altLang="ja-JP" sz="2200" dirty="0"/>
              <a:t>5. How to deal with surrogate outcomes</a:t>
            </a:r>
          </a:p>
          <a:p>
            <a:pPr marL="363538" indent="-363538">
              <a:buNone/>
              <a:tabLst>
                <a:tab pos="363538" algn="l"/>
              </a:tabLst>
            </a:pPr>
            <a:r>
              <a:rPr lang="en-US" altLang="ja-JP" sz="2200" dirty="0"/>
              <a:t>6. What issues related to outcomes to consider in the evidence review?</a:t>
            </a:r>
          </a:p>
          <a:p>
            <a:pPr marL="363538" indent="-363538">
              <a:buNone/>
              <a:tabLst>
                <a:tab pos="363538" algn="l"/>
              </a:tabLst>
            </a:pPr>
            <a:r>
              <a:rPr lang="en-US" altLang="ja-JP" sz="2200" dirty="0"/>
              <a:t>7. What quality of evidence should be used?</a:t>
            </a:r>
          </a:p>
          <a:p>
            <a:pPr marL="363538" indent="-363538">
              <a:buNone/>
              <a:tabLst>
                <a:tab pos="363538" algn="l"/>
              </a:tabLst>
            </a:pPr>
            <a:r>
              <a:rPr lang="en-US" altLang="ja-JP" sz="2200" dirty="0"/>
              <a:t>8. How to interpret the effect on outcomes</a:t>
            </a:r>
          </a:p>
          <a:p>
            <a:pPr marL="363538" indent="-363538">
              <a:buNone/>
              <a:tabLst>
                <a:tab pos="363538" algn="l"/>
              </a:tabLst>
            </a:pPr>
            <a:r>
              <a:rPr lang="en-US" altLang="ja-JP" sz="2200" dirty="0"/>
              <a:t>9. How to incorporate harms outcomes</a:t>
            </a:r>
            <a:endParaRPr kumimoji="1" lang="ja-JP" altLang="en-US" sz="2200" dirty="0"/>
          </a:p>
        </p:txBody>
      </p:sp>
      <p:sp>
        <p:nvSpPr>
          <p:cNvPr id="4" name="テキスト ボックス 3"/>
          <p:cNvSpPr txBox="1"/>
          <p:nvPr/>
        </p:nvSpPr>
        <p:spPr>
          <a:xfrm>
            <a:off x="1763688" y="5733256"/>
            <a:ext cx="6856744" cy="646331"/>
          </a:xfrm>
          <a:prstGeom prst="rect">
            <a:avLst/>
          </a:prstGeom>
          <a:noFill/>
        </p:spPr>
        <p:txBody>
          <a:bodyPr wrap="square" rtlCol="0">
            <a:spAutoFit/>
          </a:bodyPr>
          <a:lstStyle/>
          <a:p>
            <a:r>
              <a:rPr lang="en-US" altLang="ja-JP" sz="1200" dirty="0"/>
              <a:t>A Guide to Guidelines for Professional </a:t>
            </a:r>
            <a:r>
              <a:rPr lang="en-US" altLang="ja-JP" sz="1200" dirty="0" smtClean="0"/>
              <a:t>Societies and </a:t>
            </a:r>
            <a:r>
              <a:rPr lang="en-US" altLang="ja-JP" sz="1200" dirty="0"/>
              <a:t>Other Developers of </a:t>
            </a:r>
            <a:r>
              <a:rPr lang="en-US" altLang="ja-JP" sz="1200" dirty="0" smtClean="0"/>
              <a:t>Recommendations</a:t>
            </a:r>
          </a:p>
          <a:p>
            <a:r>
              <a:rPr lang="en-US" altLang="ja-JP" sz="1200" dirty="0" smtClean="0">
                <a:hlinkClick r:id="rId3"/>
              </a:rPr>
              <a:t>Introduction </a:t>
            </a:r>
            <a:r>
              <a:rPr lang="en-US" altLang="ja-JP" sz="1200" dirty="0">
                <a:hlinkClick r:id="rId3"/>
              </a:rPr>
              <a:t>to Integrating and Coordinating Efforts in COPD Guideline Development. An Official ATS/ERS Workshop </a:t>
            </a:r>
            <a:r>
              <a:rPr lang="en-US" altLang="ja-JP" sz="1200" dirty="0" smtClean="0">
                <a:hlinkClick r:id="rId3"/>
              </a:rPr>
              <a:t>Report</a:t>
            </a:r>
            <a:endParaRPr kumimoji="1" lang="ja-JP" altLang="en-US" sz="1200" dirty="0"/>
          </a:p>
        </p:txBody>
      </p:sp>
      <p:sp>
        <p:nvSpPr>
          <p:cNvPr id="5" name="テキスト ボックス 4"/>
          <p:cNvSpPr txBox="1"/>
          <p:nvPr/>
        </p:nvSpPr>
        <p:spPr>
          <a:xfrm>
            <a:off x="611560" y="404664"/>
            <a:ext cx="7848872" cy="1077218"/>
          </a:xfrm>
          <a:prstGeom prst="rect">
            <a:avLst/>
          </a:prstGeom>
          <a:noFill/>
        </p:spPr>
        <p:txBody>
          <a:bodyPr wrap="square" rtlCol="0">
            <a:spAutoFit/>
          </a:bodyPr>
          <a:lstStyle/>
          <a:p>
            <a:pPr algn="ctr"/>
            <a:r>
              <a:rPr lang="ja-JP" altLang="en-US" sz="3200" dirty="0" smtClean="0"/>
              <a:t>ガイドラインに含めるエビデンス</a:t>
            </a:r>
            <a:r>
              <a:rPr lang="ja-JP" altLang="en-US" sz="3200" dirty="0"/>
              <a:t>や</a:t>
            </a:r>
            <a:r>
              <a:rPr lang="ja-JP" altLang="en-US" sz="3200" dirty="0" smtClean="0"/>
              <a:t>アウトカムを</a:t>
            </a:r>
            <a:r>
              <a:rPr lang="ja-JP" altLang="en-US" sz="3200" dirty="0"/>
              <a:t>決定</a:t>
            </a:r>
            <a:r>
              <a:rPr lang="ja-JP" altLang="en-US" sz="3200" dirty="0" smtClean="0"/>
              <a:t>する際のチェック項目</a:t>
            </a:r>
            <a:endParaRPr kumimoji="1" lang="ja-JP" altLang="en-US" sz="3200" dirty="0"/>
          </a:p>
        </p:txBody>
      </p:sp>
      <p:sp>
        <p:nvSpPr>
          <p:cNvPr id="2" name="スライド番号プレースホルダー 1"/>
          <p:cNvSpPr>
            <a:spLocks noGrp="1"/>
          </p:cNvSpPr>
          <p:nvPr>
            <p:ph type="sldNum" sz="quarter" idx="12"/>
          </p:nvPr>
        </p:nvSpPr>
        <p:spPr/>
        <p:txBody>
          <a:bodyPr/>
          <a:lstStyle/>
          <a:p>
            <a:fld id="{33FB42D1-ADF9-46D3-BDF8-2D02CA04E0A2}" type="slidenum">
              <a:rPr kumimoji="1" lang="ja-JP" altLang="en-US" smtClean="0"/>
              <a:t>14</a:t>
            </a:fld>
            <a:endParaRPr kumimoji="1" lang="ja-JP" altLang="en-US"/>
          </a:p>
        </p:txBody>
      </p:sp>
    </p:spTree>
    <p:extLst>
      <p:ext uri="{BB962C8B-B14F-4D97-AF65-F5344CB8AC3E}">
        <p14:creationId xmlns:p14="http://schemas.microsoft.com/office/powerpoint/2010/main" val="1662265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124744"/>
            <a:ext cx="8229600" cy="4525963"/>
          </a:xfrm>
        </p:spPr>
        <p:txBody>
          <a:bodyPr>
            <a:normAutofit fontScale="92500" lnSpcReduction="10000"/>
          </a:bodyPr>
          <a:lstStyle/>
          <a:p>
            <a:pPr marL="0" indent="0">
              <a:buNone/>
            </a:pPr>
            <a:r>
              <a:rPr lang="en-US" altLang="ja-JP" dirty="0" smtClean="0"/>
              <a:t>Analytic framework</a:t>
            </a:r>
            <a:r>
              <a:rPr lang="ja-JP" altLang="en-US" dirty="0" smtClean="0"/>
              <a:t>を使って、臨床疑問を具体的かつ明確にし、ガイドライン</a:t>
            </a:r>
            <a:r>
              <a:rPr lang="ja-JP" altLang="en-US" dirty="0"/>
              <a:t>に含めるエビデンスやアウトカムを</a:t>
            </a:r>
            <a:r>
              <a:rPr lang="ja-JP" altLang="en-US" dirty="0" smtClean="0"/>
              <a:t>決定した後は・・・・</a:t>
            </a:r>
            <a:endParaRPr lang="en-US" altLang="ja-JP" dirty="0" smtClean="0"/>
          </a:p>
          <a:p>
            <a:pPr marL="0" indent="0">
              <a:buNone/>
            </a:pPr>
            <a:endParaRPr kumimoji="1" lang="en-US" altLang="ja-JP" dirty="0"/>
          </a:p>
          <a:p>
            <a:pPr marL="0" indent="0">
              <a:buNone/>
            </a:pPr>
            <a:r>
              <a:rPr kumimoji="1" lang="ja-JP" altLang="en-US" dirty="0" smtClean="0"/>
              <a:t>アウトカムごとに、効果推定値の確信性（エビデンスの質）を</a:t>
            </a:r>
            <a:r>
              <a:rPr lang="ja-JP" altLang="en-US" dirty="0" smtClean="0"/>
              <a:t> </a:t>
            </a:r>
            <a:r>
              <a:rPr lang="en-US" altLang="ja-JP" dirty="0"/>
              <a:t>GRADE Evidence </a:t>
            </a:r>
            <a:r>
              <a:rPr lang="en-US" altLang="ja-JP" dirty="0" smtClean="0"/>
              <a:t>Profile</a:t>
            </a:r>
            <a:r>
              <a:rPr lang="ja-JP" altLang="en-US" dirty="0" smtClean="0"/>
              <a:t>として、</a:t>
            </a:r>
            <a:r>
              <a:rPr kumimoji="1" lang="ja-JP" altLang="en-US" dirty="0" smtClean="0"/>
              <a:t>まとめる</a:t>
            </a:r>
            <a:r>
              <a:rPr lang="ja-JP" altLang="en-US" dirty="0" smtClean="0"/>
              <a:t>。次に、エビデンスから推奨のための</a:t>
            </a:r>
            <a:r>
              <a:rPr lang="en-US" altLang="ja-JP" dirty="0" smtClean="0"/>
              <a:t>Evidence to  Decision table</a:t>
            </a:r>
            <a:r>
              <a:rPr lang="ja-JP" altLang="en-US" dirty="0" smtClean="0"/>
              <a:t>を完成させる。</a:t>
            </a:r>
            <a:endParaRPr kumimoji="1" lang="en-US" altLang="ja-JP" dirty="0" smtClean="0"/>
          </a:p>
          <a:p>
            <a:pPr marL="0" indent="0">
              <a:buNone/>
            </a:pPr>
            <a:endParaRPr kumimoji="1" lang="en-US" altLang="ja-JP" dirty="0" smtClean="0"/>
          </a:p>
          <a:p>
            <a:pPr marL="0" indent="0">
              <a:buNone/>
            </a:pPr>
            <a:r>
              <a:rPr lang="en-US" altLang="ja-JP" sz="2400" dirty="0" smtClean="0">
                <a:solidFill>
                  <a:srgbClr val="0070C0"/>
                </a:solidFill>
              </a:rPr>
              <a:t>GRADE pro Guideline Development Tool (GDT)</a:t>
            </a:r>
            <a:endParaRPr kumimoji="1" lang="ja-JP" altLang="en-US" sz="2400" dirty="0">
              <a:solidFill>
                <a:srgbClr val="0070C0"/>
              </a:solidFill>
            </a:endParaRPr>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15</a:t>
            </a:fld>
            <a:endParaRPr kumimoji="1" lang="ja-JP" altLang="en-US"/>
          </a:p>
        </p:txBody>
      </p:sp>
    </p:spTree>
    <p:extLst>
      <p:ext uri="{BB962C8B-B14F-4D97-AF65-F5344CB8AC3E}">
        <p14:creationId xmlns:p14="http://schemas.microsoft.com/office/powerpoint/2010/main" val="1297438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Analytic framework</a:t>
            </a:r>
            <a:r>
              <a:rPr kumimoji="1" lang="ja-JP" altLang="en-US" dirty="0" smtClean="0"/>
              <a:t>から</a:t>
            </a:r>
            <a:r>
              <a:rPr kumimoji="1" lang="en-US" altLang="ja-JP" dirty="0" smtClean="0"/>
              <a:t/>
            </a:r>
            <a:br>
              <a:rPr kumimoji="1" lang="en-US" altLang="ja-JP" dirty="0" smtClean="0"/>
            </a:br>
            <a:r>
              <a:rPr lang="en-US" altLang="ja-JP" dirty="0" smtClean="0"/>
              <a:t>GRADE </a:t>
            </a:r>
            <a:r>
              <a:rPr kumimoji="1" lang="en-US" altLang="ja-JP" dirty="0" smtClean="0"/>
              <a:t>Evidence Profile</a:t>
            </a:r>
            <a:r>
              <a:rPr kumimoji="1" lang="ja-JP" altLang="en-US" dirty="0" smtClean="0"/>
              <a:t>へ</a:t>
            </a:r>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680" y="1607343"/>
            <a:ext cx="11305136" cy="506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16</a:t>
            </a:fld>
            <a:endParaRPr kumimoji="1" lang="ja-JP"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08259"/>
            <a:ext cx="933450"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464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normAutofit fontScale="90000"/>
          </a:bodyPr>
          <a:lstStyle/>
          <a:p>
            <a:r>
              <a:rPr lang="en-US" altLang="ja-JP" dirty="0" smtClean="0"/>
              <a:t>GRADE Evidence Profile</a:t>
            </a:r>
            <a:r>
              <a:rPr lang="ja-JP" altLang="en-US" dirty="0" smtClean="0"/>
              <a:t>から</a:t>
            </a:r>
            <a:r>
              <a:rPr lang="en-US" altLang="ja-JP" dirty="0" smtClean="0"/>
              <a:t/>
            </a:r>
            <a:br>
              <a:rPr lang="en-US" altLang="ja-JP" dirty="0" smtClean="0"/>
            </a:br>
            <a:r>
              <a:rPr lang="en-US" altLang="ja-JP" dirty="0" smtClean="0"/>
              <a:t>Evidence to Decision table</a:t>
            </a:r>
            <a:r>
              <a:rPr lang="ja-JP" altLang="en-US" dirty="0"/>
              <a:t>へ</a:t>
            </a:r>
            <a:endParaRPr kumimoji="1" lang="ja-JP" altLang="en-US" dirty="0"/>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17</a:t>
            </a:fld>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9565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33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18</a:t>
            </a:fld>
            <a:endParaRPr kumimoji="1" lang="ja-JP" altLang="en-US"/>
          </a:p>
        </p:txBody>
      </p:sp>
      <p:sp>
        <p:nvSpPr>
          <p:cNvPr id="8" name="タイトル 1"/>
          <p:cNvSpPr>
            <a:spLocks noGrp="1"/>
          </p:cNvSpPr>
          <p:nvPr>
            <p:ph type="title"/>
          </p:nvPr>
        </p:nvSpPr>
        <p:spPr>
          <a:xfrm>
            <a:off x="395536" y="332656"/>
            <a:ext cx="8229600" cy="1143000"/>
          </a:xfrm>
        </p:spPr>
        <p:txBody>
          <a:bodyPr>
            <a:normAutofit/>
          </a:bodyPr>
          <a:lstStyle/>
          <a:p>
            <a:r>
              <a:rPr kumimoji="1" lang="en-US" altLang="ja-JP" dirty="0" smtClean="0"/>
              <a:t>Certainty of evidence (</a:t>
            </a:r>
            <a:r>
              <a:rPr kumimoji="1" lang="en-US" altLang="ja-JP" dirty="0" err="1" smtClean="0"/>
              <a:t>EtD</a:t>
            </a:r>
            <a:r>
              <a:rPr kumimoji="1" lang="en-US" altLang="ja-JP" dirty="0" smtClean="0"/>
              <a:t> table)</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61728"/>
            <a:ext cx="8280920" cy="501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72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19</a:t>
            </a:fld>
            <a:endParaRPr kumimoji="1" lang="ja-JP"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446980" cy="440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467544" y="404664"/>
            <a:ext cx="8229600" cy="1143000"/>
          </a:xfrm>
        </p:spPr>
        <p:txBody>
          <a:bodyPr>
            <a:normAutofit/>
          </a:bodyPr>
          <a:lstStyle/>
          <a:p>
            <a:r>
              <a:rPr kumimoji="1" lang="en-US" altLang="ja-JP" dirty="0" smtClean="0"/>
              <a:t>Summary of judgement (EtD table)</a:t>
            </a:r>
            <a:endParaRPr kumimoji="1" lang="ja-JP" altLang="en-US" dirty="0"/>
          </a:p>
        </p:txBody>
      </p:sp>
    </p:spTree>
    <p:extLst>
      <p:ext uri="{BB962C8B-B14F-4D97-AF65-F5344CB8AC3E}">
        <p14:creationId xmlns:p14="http://schemas.microsoft.com/office/powerpoint/2010/main" val="223648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836712"/>
            <a:ext cx="7772400" cy="1470025"/>
          </a:xfrm>
        </p:spPr>
        <p:txBody>
          <a:bodyPr/>
          <a:lstStyle/>
          <a:p>
            <a:r>
              <a:rPr kumimoji="1" lang="en-US" altLang="ja-JP" b="1" dirty="0" smtClean="0"/>
              <a:t>Analytic framework</a:t>
            </a:r>
            <a:r>
              <a:rPr kumimoji="1" lang="en-US" altLang="ja-JP" dirty="0" smtClean="0"/>
              <a:t/>
            </a:r>
            <a:br>
              <a:rPr kumimoji="1" lang="en-US" altLang="ja-JP" dirty="0" smtClean="0"/>
            </a:br>
            <a:r>
              <a:rPr kumimoji="1" lang="ja-JP" altLang="en-US" sz="4000" dirty="0" smtClean="0"/>
              <a:t>（分析的枠組み）</a:t>
            </a:r>
            <a:endParaRPr kumimoji="1" lang="ja-JP" altLang="en-US" sz="4000" dirty="0"/>
          </a:p>
        </p:txBody>
      </p:sp>
      <p:sp>
        <p:nvSpPr>
          <p:cNvPr id="4" name="テキスト ボックス 3"/>
          <p:cNvSpPr txBox="1"/>
          <p:nvPr/>
        </p:nvSpPr>
        <p:spPr>
          <a:xfrm>
            <a:off x="539552" y="2636912"/>
            <a:ext cx="8318048" cy="2862322"/>
          </a:xfrm>
          <a:prstGeom prst="rect">
            <a:avLst/>
          </a:prstGeom>
          <a:noFill/>
        </p:spPr>
        <p:txBody>
          <a:bodyPr wrap="square" rtlCol="0">
            <a:spAutoFit/>
          </a:bodyPr>
          <a:lstStyle/>
          <a:p>
            <a:pPr marL="273050" indent="-273050"/>
            <a:r>
              <a:rPr lang="ja-JP" altLang="en-US" sz="2000" dirty="0" smtClean="0"/>
              <a:t>●</a:t>
            </a:r>
            <a:r>
              <a:rPr lang="en-US" altLang="ja-JP" sz="2000" dirty="0" smtClean="0"/>
              <a:t>logic framework</a:t>
            </a:r>
            <a:r>
              <a:rPr lang="ja-JP" altLang="en-US" sz="2000" dirty="0" smtClean="0"/>
              <a:t>ともいう。</a:t>
            </a:r>
            <a:endParaRPr lang="en-US" altLang="ja-JP" sz="2000" dirty="0" smtClean="0"/>
          </a:p>
          <a:p>
            <a:pPr marL="273050" indent="-273050"/>
            <a:r>
              <a:rPr lang="ja-JP" altLang="en-US" sz="2000" dirty="0" smtClean="0"/>
              <a:t>●</a:t>
            </a:r>
            <a:r>
              <a:rPr lang="en-US" altLang="ja-JP" sz="2000" dirty="0"/>
              <a:t>Analytic framework</a:t>
            </a:r>
            <a:r>
              <a:rPr lang="ja-JP" altLang="en-US" sz="2000" dirty="0"/>
              <a:t>は、介入とアウトカムを結び付けて、システマティック・レビューの構築を助けるものである</a:t>
            </a:r>
            <a:r>
              <a:rPr lang="ja-JP" altLang="en-US" sz="2000" dirty="0" smtClean="0"/>
              <a:t>。</a:t>
            </a:r>
            <a:endParaRPr lang="ja-JP" altLang="en-US" sz="2000" dirty="0"/>
          </a:p>
          <a:p>
            <a:pPr marL="273050" indent="-273050"/>
            <a:r>
              <a:rPr lang="ja-JP" altLang="en-US" sz="2000" dirty="0" smtClean="0"/>
              <a:t>●診療ガイドラインにおいては、懸案</a:t>
            </a:r>
            <a:r>
              <a:rPr lang="ja-JP" altLang="en-US" sz="2000" dirty="0"/>
              <a:t>事項に関する推奨を作成するために設定された重要な</a:t>
            </a:r>
            <a:r>
              <a:rPr lang="ja-JP" altLang="en-US" sz="2000" dirty="0" smtClean="0"/>
              <a:t>ヘルスケア</a:t>
            </a:r>
            <a:r>
              <a:rPr lang="ja-JP" altLang="en-US" sz="2000" dirty="0"/>
              <a:t>・クエスチョンに関する理由と論理を適切かつ明確に特定する必要がある。このためには，</a:t>
            </a:r>
            <a:r>
              <a:rPr lang="ja-JP" altLang="en-US" sz="2000" dirty="0" smtClean="0"/>
              <a:t>視覚的な</a:t>
            </a:r>
            <a:r>
              <a:rPr lang="ja-JP" altLang="en-US" sz="2000" b="1" dirty="0" smtClean="0">
                <a:solidFill>
                  <a:srgbClr val="FF0000"/>
                </a:solidFill>
              </a:rPr>
              <a:t>分析的枠組み </a:t>
            </a:r>
            <a:r>
              <a:rPr lang="en-US" altLang="ja-JP" sz="2000" b="1" dirty="0" smtClean="0">
                <a:solidFill>
                  <a:srgbClr val="FF0000"/>
                </a:solidFill>
              </a:rPr>
              <a:t>(Analytic framework) </a:t>
            </a:r>
            <a:r>
              <a:rPr lang="ja-JP" altLang="en-US" sz="2000" dirty="0" smtClean="0"/>
              <a:t>を利用するのが効果的である。</a:t>
            </a:r>
            <a:r>
              <a:rPr lang="ja-JP" altLang="en-US" dirty="0" smtClean="0"/>
              <a:t>（</a:t>
            </a:r>
            <a:r>
              <a:rPr lang="en-US" altLang="ja-JP" dirty="0" smtClean="0"/>
              <a:t>GRADE</a:t>
            </a:r>
            <a:r>
              <a:rPr lang="ja-JP" altLang="en-US" dirty="0" smtClean="0"/>
              <a:t>教科書</a:t>
            </a:r>
            <a:r>
              <a:rPr lang="en-US" altLang="ja-JP" dirty="0" smtClean="0"/>
              <a:t>2</a:t>
            </a:r>
            <a:r>
              <a:rPr lang="ja-JP" altLang="en-US" dirty="0" smtClean="0"/>
              <a:t>版）</a:t>
            </a:r>
            <a:endParaRPr lang="en-US" altLang="ja-JP" dirty="0" smtClean="0"/>
          </a:p>
          <a:p>
            <a:pPr marL="273050" indent="-273050"/>
            <a:r>
              <a:rPr lang="ja-JP" altLang="en-US" sz="2000" dirty="0"/>
              <a:t>●</a:t>
            </a:r>
            <a:r>
              <a:rPr lang="en-US" altLang="ja-JP" sz="2000" dirty="0"/>
              <a:t>PICO</a:t>
            </a:r>
            <a:r>
              <a:rPr lang="ja-JP" altLang="en-US" sz="2000" dirty="0"/>
              <a:t>の成分を具体的なもの</a:t>
            </a:r>
            <a:r>
              <a:rPr lang="ja-JP" altLang="en-US" sz="2000" dirty="0" smtClean="0"/>
              <a:t>にする</a:t>
            </a:r>
            <a:r>
              <a:rPr lang="ja-JP" altLang="en-US" sz="2000" dirty="0"/>
              <a:t>アプローチであり、ガイドラインに含めるエビデンスやアウトカムの重要性の決定が重要で</a:t>
            </a:r>
            <a:r>
              <a:rPr lang="ja-JP" altLang="en-US" sz="2000" dirty="0" smtClean="0"/>
              <a:t>ある。</a:t>
            </a:r>
            <a:endParaRPr kumimoji="1" lang="en-US" altLang="ja-JP" dirty="0"/>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2</a:t>
            </a:fld>
            <a:endParaRPr kumimoji="1" lang="ja-JP" altLang="en-US"/>
          </a:p>
        </p:txBody>
      </p:sp>
    </p:spTree>
    <p:extLst>
      <p:ext uri="{BB962C8B-B14F-4D97-AF65-F5344CB8AC3E}">
        <p14:creationId xmlns:p14="http://schemas.microsoft.com/office/powerpoint/2010/main" val="2531517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20</a:t>
            </a:fld>
            <a:endParaRPr kumimoji="1" lang="ja-JP" altLang="en-US"/>
          </a:p>
        </p:txBody>
      </p:sp>
      <p:sp>
        <p:nvSpPr>
          <p:cNvPr id="6" name="タイトル 1"/>
          <p:cNvSpPr>
            <a:spLocks noGrp="1"/>
          </p:cNvSpPr>
          <p:nvPr>
            <p:ph type="title"/>
          </p:nvPr>
        </p:nvSpPr>
        <p:spPr>
          <a:xfrm>
            <a:off x="467544" y="764704"/>
            <a:ext cx="8229600" cy="1143000"/>
          </a:xfrm>
        </p:spPr>
        <p:txBody>
          <a:bodyPr>
            <a:normAutofit fontScale="90000"/>
          </a:bodyPr>
          <a:lstStyle/>
          <a:p>
            <a:r>
              <a:rPr kumimoji="1" lang="en-US" altLang="ja-JP" dirty="0" smtClean="0"/>
              <a:t>Conclusion of recommendation</a:t>
            </a:r>
            <a:br>
              <a:rPr kumimoji="1" lang="en-US" altLang="ja-JP" dirty="0" smtClean="0"/>
            </a:br>
            <a:r>
              <a:rPr kumimoji="1" lang="en-US" altLang="ja-JP" dirty="0" smtClean="0"/>
              <a:t> (</a:t>
            </a:r>
            <a:r>
              <a:rPr kumimoji="1" lang="en-US" altLang="ja-JP" dirty="0" err="1" smtClean="0"/>
              <a:t>EtD</a:t>
            </a:r>
            <a:r>
              <a:rPr kumimoji="1" lang="en-US" altLang="ja-JP" dirty="0" smtClean="0"/>
              <a:t> table)</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07" y="2348880"/>
            <a:ext cx="831743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80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76672"/>
            <a:ext cx="8229600" cy="1143000"/>
          </a:xfrm>
        </p:spPr>
        <p:txBody>
          <a:bodyPr>
            <a:normAutofit fontScale="90000"/>
          </a:bodyPr>
          <a:lstStyle/>
          <a:p>
            <a:r>
              <a:rPr lang="en-US" altLang="ja-JP" dirty="0" smtClean="0"/>
              <a:t>Presentations of </a:t>
            </a:r>
            <a:r>
              <a:rPr lang="en-US" altLang="ja-JP" dirty="0"/>
              <a:t>recommendation</a:t>
            </a:r>
            <a:br>
              <a:rPr lang="en-US" altLang="ja-JP" dirty="0"/>
            </a:br>
            <a:r>
              <a:rPr lang="en-US" altLang="ja-JP" dirty="0"/>
              <a:t> (</a:t>
            </a:r>
            <a:r>
              <a:rPr lang="en-US" altLang="ja-JP" dirty="0" err="1"/>
              <a:t>EtD</a:t>
            </a:r>
            <a:r>
              <a:rPr lang="en-US" altLang="ja-JP" dirty="0"/>
              <a:t> table)</a:t>
            </a:r>
            <a:endParaRPr kumimoji="1" lang="ja-JP" altLang="en-US" dirty="0"/>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21</a:t>
            </a:fld>
            <a:endParaRPr kumimoji="1" lang="ja-JP" alt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498" y="1916832"/>
            <a:ext cx="8823353" cy="20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60" y="4365104"/>
            <a:ext cx="8769328" cy="201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2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solidFill>
                  <a:schemeClr val="tx2">
                    <a:lumMod val="60000"/>
                    <a:lumOff val="40000"/>
                  </a:schemeClr>
                </a:solidFill>
              </a:rPr>
              <a:t>GRADE</a:t>
            </a:r>
            <a:r>
              <a:rPr kumimoji="1" lang="en-US" altLang="ja-JP" dirty="0" smtClean="0">
                <a:solidFill>
                  <a:schemeClr val="tx2">
                    <a:lumMod val="60000"/>
                    <a:lumOff val="40000"/>
                  </a:schemeClr>
                </a:solidFill>
              </a:rPr>
              <a:t/>
            </a:r>
            <a:br>
              <a:rPr kumimoji="1" lang="en-US" altLang="ja-JP" dirty="0" smtClean="0">
                <a:solidFill>
                  <a:schemeClr val="tx2">
                    <a:lumMod val="60000"/>
                    <a:lumOff val="40000"/>
                  </a:schemeClr>
                </a:solidFill>
              </a:rPr>
            </a:br>
            <a:r>
              <a:rPr lang="en-US" altLang="ja-JP" sz="2200" b="1" dirty="0">
                <a:solidFill>
                  <a:schemeClr val="tx2">
                    <a:lumMod val="60000"/>
                    <a:lumOff val="40000"/>
                  </a:schemeClr>
                </a:solidFill>
              </a:rPr>
              <a:t>Grading of Recommendations Assessment, Development and Evaluation</a:t>
            </a:r>
            <a:endParaRPr kumimoji="1" lang="ja-JP" altLang="en-US" sz="2200" b="1" dirty="0">
              <a:solidFill>
                <a:schemeClr val="tx2">
                  <a:lumMod val="60000"/>
                  <a:lumOff val="40000"/>
                </a:schemeClr>
              </a:solidFill>
            </a:endParaRPr>
          </a:p>
        </p:txBody>
      </p:sp>
      <p:sp>
        <p:nvSpPr>
          <p:cNvPr id="3" name="コンテンツ プレースホルダー 2"/>
          <p:cNvSpPr>
            <a:spLocks noGrp="1"/>
          </p:cNvSpPr>
          <p:nvPr>
            <p:ph idx="1"/>
          </p:nvPr>
        </p:nvSpPr>
        <p:spPr>
          <a:xfrm>
            <a:off x="467544" y="1484784"/>
            <a:ext cx="8229600" cy="4525963"/>
          </a:xfrm>
        </p:spPr>
        <p:txBody>
          <a:bodyPr>
            <a:normAutofit fontScale="25000" lnSpcReduction="20000"/>
          </a:bodyPr>
          <a:lstStyle/>
          <a:p>
            <a:r>
              <a:rPr lang="ja-JP" altLang="en-US" sz="8800" dirty="0" smtClean="0"/>
              <a:t>患者</a:t>
            </a:r>
            <a:r>
              <a:rPr lang="ja-JP" altLang="en-US" sz="8800" dirty="0"/>
              <a:t>にとって重要・重大なアウトカムを選出し、各アウトカムに関する</a:t>
            </a:r>
            <a:r>
              <a:rPr lang="en-US" altLang="ja-JP" sz="8800" dirty="0"/>
              <a:t>body of evidence</a:t>
            </a:r>
            <a:r>
              <a:rPr lang="ja-JP" altLang="en-US" sz="8800" dirty="0"/>
              <a:t>の質を評価（</a:t>
            </a:r>
            <a:r>
              <a:rPr lang="en-US" altLang="ja-JP" sz="8800" dirty="0"/>
              <a:t>4</a:t>
            </a:r>
            <a:r>
              <a:rPr lang="ja-JP" altLang="en-US" sz="8800" dirty="0"/>
              <a:t>段階：高、中、低、非常に低）する。推奨の強さと方向を決定する際には、アウトカム全般にわたるエビデンスの質</a:t>
            </a:r>
            <a:r>
              <a:rPr lang="ja-JP" altLang="en-US" sz="8800" dirty="0" smtClean="0"/>
              <a:t>を</a:t>
            </a:r>
            <a:r>
              <a:rPr lang="en-US" altLang="ja-JP" sz="8800" dirty="0" smtClean="0"/>
              <a:t>1</a:t>
            </a:r>
            <a:r>
              <a:rPr lang="ja-JP" altLang="en-US" sz="8800" dirty="0" err="1"/>
              <a:t>つだけ</a:t>
            </a:r>
            <a:r>
              <a:rPr lang="ja-JP" altLang="en-US" sz="8800" dirty="0"/>
              <a:t>決定する</a:t>
            </a:r>
            <a:r>
              <a:rPr lang="ja-JP" altLang="en-US" sz="8800" dirty="0" smtClean="0"/>
              <a:t>。</a:t>
            </a:r>
            <a:endParaRPr lang="en-US" altLang="ja-JP" sz="8800" dirty="0" smtClean="0"/>
          </a:p>
          <a:p>
            <a:endParaRPr lang="en-US" altLang="ja-JP" sz="8800" dirty="0" smtClean="0"/>
          </a:p>
          <a:p>
            <a:r>
              <a:rPr lang="ja-JP" altLang="en-US" sz="8800" dirty="0" smtClean="0"/>
              <a:t>エビデンス</a:t>
            </a:r>
            <a:r>
              <a:rPr lang="ja-JP" altLang="en-US" sz="8800" dirty="0"/>
              <a:t>の質（効果推定値の確信性）を決定する要素は、研究デザイン、グレードダウンの５要因（</a:t>
            </a:r>
            <a:r>
              <a:rPr lang="en-US" altLang="ja-JP" sz="8800" dirty="0"/>
              <a:t>Risk of bias, inconsistency, indirectness, imprecision, publication bias</a:t>
            </a:r>
            <a:r>
              <a:rPr lang="ja-JP" altLang="en-US" sz="8800" dirty="0"/>
              <a:t>）と、グレードアップの３要因（</a:t>
            </a:r>
            <a:r>
              <a:rPr lang="en-US" altLang="ja-JP" sz="8800" dirty="0"/>
              <a:t>large effect, dose-response gradient, plausible confounding</a:t>
            </a:r>
            <a:r>
              <a:rPr lang="ja-JP" altLang="en-US" sz="8800" dirty="0"/>
              <a:t>）である</a:t>
            </a:r>
            <a:r>
              <a:rPr lang="ja-JP" altLang="en-US" sz="8800" dirty="0" smtClean="0"/>
              <a:t>。</a:t>
            </a:r>
            <a:endParaRPr lang="en-US" altLang="ja-JP" sz="8800" dirty="0" smtClean="0"/>
          </a:p>
          <a:p>
            <a:endParaRPr lang="en-US" altLang="ja-JP" sz="8800" dirty="0"/>
          </a:p>
          <a:p>
            <a:r>
              <a:rPr lang="ja-JP" altLang="en-US" sz="8800" dirty="0"/>
              <a:t>推奨（強い、弱い</a:t>
            </a:r>
            <a:r>
              <a:rPr lang="en-US" altLang="ja-JP" sz="8800" dirty="0"/>
              <a:t>/</a:t>
            </a:r>
            <a:r>
              <a:rPr lang="ja-JP" altLang="en-US" sz="8800" dirty="0"/>
              <a:t>条件付き）の決定要素は、４つ（利益と害のバランス、エビデンスの質、価値観と好み、医療資源・コスト）である</a:t>
            </a:r>
            <a:r>
              <a:rPr lang="ja-JP" altLang="en-US" sz="8800" dirty="0" smtClean="0"/>
              <a:t>。</a:t>
            </a:r>
            <a:endParaRPr lang="en-US" altLang="ja-JP" sz="8800" dirty="0" smtClean="0"/>
          </a:p>
          <a:p>
            <a:endParaRPr lang="en-US" altLang="ja-JP" sz="8800" dirty="0"/>
          </a:p>
          <a:p>
            <a:r>
              <a:rPr lang="en-US" altLang="ja-JP" sz="8800" dirty="0"/>
              <a:t>GRADE</a:t>
            </a:r>
            <a:r>
              <a:rPr lang="ja-JP" altLang="en-US" sz="8800" dirty="0"/>
              <a:t>のエビデンスの質や推奨の強さの定義は</a:t>
            </a:r>
            <a:r>
              <a:rPr lang="ja-JP" altLang="en-US" sz="8800" dirty="0" smtClean="0"/>
              <a:t>、以下の</a:t>
            </a:r>
            <a:r>
              <a:rPr lang="en-US" altLang="ja-JP" sz="8800" dirty="0" smtClean="0"/>
              <a:t>web</a:t>
            </a:r>
            <a:r>
              <a:rPr lang="ja-JP" altLang="en-US" sz="8800" dirty="0" smtClean="0"/>
              <a:t>サイトや関連</a:t>
            </a:r>
            <a:r>
              <a:rPr lang="ja-JP" altLang="en-US" sz="8800" dirty="0"/>
              <a:t>資料を参照のこと（これらの定義を知らずして、</a:t>
            </a:r>
            <a:r>
              <a:rPr lang="en-US" altLang="ja-JP" sz="8800" dirty="0"/>
              <a:t>GRADE</a:t>
            </a:r>
            <a:r>
              <a:rPr lang="ja-JP" altLang="en-US" sz="8800" dirty="0"/>
              <a:t>ガイドラインを作成すべきではない）</a:t>
            </a:r>
            <a:r>
              <a:rPr lang="ja-JP" altLang="en-US" sz="8800" dirty="0" smtClean="0"/>
              <a:t>。</a:t>
            </a:r>
            <a:r>
              <a:rPr lang="en-US" altLang="ja-JP" sz="8800" dirty="0">
                <a:hlinkClick r:id="rId3"/>
              </a:rPr>
              <a:t>http://www.grade-jpn.com/</a:t>
            </a:r>
            <a:endParaRPr lang="en-US" altLang="ja-JP" sz="8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22</a:t>
            </a:fld>
            <a:endParaRPr kumimoji="1" lang="ja-JP" altLang="en-US"/>
          </a:p>
        </p:txBody>
      </p:sp>
    </p:spTree>
    <p:extLst>
      <p:ext uri="{BB962C8B-B14F-4D97-AF65-F5344CB8AC3E}">
        <p14:creationId xmlns:p14="http://schemas.microsoft.com/office/powerpoint/2010/main" val="330027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3FB42D1-ADF9-46D3-BDF8-2D02CA04E0A2}" type="slidenum">
              <a:rPr kumimoji="1" lang="ja-JP" altLang="en-US" smtClean="0"/>
              <a:t>23</a:t>
            </a:fld>
            <a:endParaRPr kumimoji="1" lang="ja-JP" alt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587571" cy="621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48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b="1" dirty="0"/>
              <a:t>Ensuring the question framing is appropriately specific</a:t>
            </a:r>
            <a:r>
              <a:rPr lang="en-US" altLang="ja-JP" sz="2800" dirty="0"/>
              <a:t/>
            </a:r>
            <a:br>
              <a:rPr lang="en-US" altLang="ja-JP" sz="2800" dirty="0"/>
            </a:br>
            <a:r>
              <a:rPr lang="ja-JP" altLang="en-US" sz="2800" b="1" dirty="0"/>
              <a:t>疑問の定式化には適切に具体性を確保する</a:t>
            </a:r>
            <a:endParaRPr kumimoji="1" lang="ja-JP" altLang="en-US" sz="2800" dirty="0"/>
          </a:p>
        </p:txBody>
      </p:sp>
      <p:sp>
        <p:nvSpPr>
          <p:cNvPr id="3" name="コンテンツ プレースホルダー 2"/>
          <p:cNvSpPr>
            <a:spLocks noGrp="1"/>
          </p:cNvSpPr>
          <p:nvPr>
            <p:ph idx="1"/>
          </p:nvPr>
        </p:nvSpPr>
        <p:spPr>
          <a:xfrm>
            <a:off x="457200" y="1600201"/>
            <a:ext cx="8229600" cy="4061048"/>
          </a:xfrm>
        </p:spPr>
        <p:txBody>
          <a:bodyPr>
            <a:normAutofit/>
          </a:bodyPr>
          <a:lstStyle/>
          <a:p>
            <a:r>
              <a:rPr lang="ja-JP" altLang="en-US" sz="1600" b="1" dirty="0"/>
              <a:t>ある特定の比較対照と比べた場合の、ある介入の相対リスクは、通常の場合、一連の異なるベースラインリスク間で類似しているため、</a:t>
            </a:r>
            <a:r>
              <a:rPr lang="ja-JP" altLang="en-US" sz="1600" b="1" dirty="0">
                <a:solidFill>
                  <a:srgbClr val="FF0000"/>
                </a:solidFill>
              </a:rPr>
              <a:t>システマティックレビュー</a:t>
            </a:r>
            <a:r>
              <a:rPr lang="ja-JP" altLang="en-US" sz="1600" b="1" dirty="0"/>
              <a:t>において、一連の異なる患者サブグループに対し、相対効果として単一の統合推定値が導き出されるのは、通常の場合は適切である。</a:t>
            </a:r>
            <a:endParaRPr lang="ja-JP" altLang="en-US" sz="1600" dirty="0"/>
          </a:p>
          <a:p>
            <a:r>
              <a:rPr lang="ja-JP" altLang="en-US" sz="1600" b="1" dirty="0"/>
              <a:t>しかし、アウトカムのベースラインリスクが異なる患者サブグループ全体に当てはまる単一の相対リスクが示されている場合でも、</a:t>
            </a:r>
            <a:r>
              <a:rPr lang="ja-JP" altLang="en-US" sz="1600" b="1" dirty="0">
                <a:solidFill>
                  <a:srgbClr val="FF0000"/>
                </a:solidFill>
              </a:rPr>
              <a:t>診療ガイドライン</a:t>
            </a:r>
            <a:r>
              <a:rPr lang="ja-JP" altLang="en-US" sz="1600" b="1" dirty="0"/>
              <a:t>における推奨はサブグループによって異なる場合がある。たとえば、不便さを伴い、深刻な出血リスクの高いワルファリン療法の妥当性は、脳卒中リスクがきわめて高い心房細動患者では脳卒中リスクがきわめて低い心房細動患者と比べてはるかに高いものとなる。高リスク患者においては絶対リスク減少がより高いことから、副作用のリスクが高く、不便さに耐えなければならないことも正当化される。サブグループ間でエビデンスの質が異なる場合もあり、この場合は複数の異なる推奨が示されることになるだろう（エビデンスの質がより高い場合には介入が推奨される可能性、または強い推奨が示される可能性が高くなる）。したがってガイドラインパネルは同一のメタアナリシスに含まれる高リスク患者と低リスク患者、ならびにエビデンスの質に差がある患者に対しては、個別の疑問を定義（ならびに個別のエビデンス要約を作成）しなければならないことが多い</a:t>
            </a:r>
            <a:r>
              <a:rPr lang="ja-JP" altLang="en-US" sz="1600" b="1" dirty="0" smtClean="0"/>
              <a:t>。</a:t>
            </a:r>
            <a:endParaRPr lang="ja-JP" altLang="en-US" sz="1600" dirty="0"/>
          </a:p>
        </p:txBody>
      </p:sp>
      <p:sp>
        <p:nvSpPr>
          <p:cNvPr id="4" name="テキスト ボックス 3"/>
          <p:cNvSpPr txBox="1"/>
          <p:nvPr/>
        </p:nvSpPr>
        <p:spPr>
          <a:xfrm>
            <a:off x="6084168" y="5805264"/>
            <a:ext cx="1944216" cy="307777"/>
          </a:xfrm>
          <a:prstGeom prst="rect">
            <a:avLst/>
          </a:prstGeom>
          <a:noFill/>
        </p:spPr>
        <p:txBody>
          <a:bodyPr wrap="square" rtlCol="0">
            <a:spAutoFit/>
          </a:bodyPr>
          <a:lstStyle/>
          <a:p>
            <a:r>
              <a:rPr kumimoji="1" lang="en-US" altLang="ja-JP" sz="1400" dirty="0" smtClean="0"/>
              <a:t>GRADE JCE</a:t>
            </a:r>
            <a:r>
              <a:rPr kumimoji="1" lang="ja-JP" altLang="en-US" sz="1400" dirty="0" smtClean="0"/>
              <a:t>シリーズより</a:t>
            </a:r>
            <a:endParaRPr kumimoji="1" lang="ja-JP" altLang="en-US" sz="1400" dirty="0"/>
          </a:p>
        </p:txBody>
      </p:sp>
      <p:sp>
        <p:nvSpPr>
          <p:cNvPr id="5" name="スライド番号プレースホルダー 4"/>
          <p:cNvSpPr>
            <a:spLocks noGrp="1"/>
          </p:cNvSpPr>
          <p:nvPr>
            <p:ph type="sldNum" sz="quarter" idx="12"/>
          </p:nvPr>
        </p:nvSpPr>
        <p:spPr/>
        <p:txBody>
          <a:bodyPr/>
          <a:lstStyle/>
          <a:p>
            <a:fld id="{33FB42D1-ADF9-46D3-BDF8-2D02CA04E0A2}" type="slidenum">
              <a:rPr kumimoji="1" lang="ja-JP" altLang="en-US" smtClean="0"/>
              <a:t>3</a:t>
            </a:fld>
            <a:endParaRPr kumimoji="1" lang="ja-JP" altLang="en-US"/>
          </a:p>
        </p:txBody>
      </p:sp>
    </p:spTree>
    <p:extLst>
      <p:ext uri="{BB962C8B-B14F-4D97-AF65-F5344CB8AC3E}">
        <p14:creationId xmlns:p14="http://schemas.microsoft.com/office/powerpoint/2010/main" val="90199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Analytic framework</a:t>
            </a:r>
            <a:r>
              <a:rPr kumimoji="1" lang="ja-JP" altLang="en-US" dirty="0" smtClean="0"/>
              <a:t>の基本構造</a:t>
            </a:r>
            <a:r>
              <a:rPr kumimoji="1" lang="en-US" altLang="ja-JP" dirty="0" smtClean="0"/>
              <a:t/>
            </a:r>
            <a:br>
              <a:rPr kumimoji="1" lang="en-US" altLang="ja-JP" dirty="0" smtClean="0"/>
            </a:br>
            <a:r>
              <a:rPr lang="en-US" altLang="ja-JP" sz="1600" dirty="0" smtClean="0"/>
              <a:t>The </a:t>
            </a:r>
            <a:r>
              <a:rPr lang="en-US" altLang="ja-JP" sz="1600" dirty="0"/>
              <a:t>Canadian Task Force on Preventive Health Care (CTFPHC) </a:t>
            </a:r>
            <a:endParaRPr kumimoji="1" lang="ja-JP" altLang="en-US" sz="1600" dirty="0"/>
          </a:p>
        </p:txBody>
      </p:sp>
      <p:sp>
        <p:nvSpPr>
          <p:cNvPr id="5" name="テキスト ボックス 4"/>
          <p:cNvSpPr txBox="1"/>
          <p:nvPr/>
        </p:nvSpPr>
        <p:spPr>
          <a:xfrm>
            <a:off x="342121" y="2867340"/>
            <a:ext cx="1584176" cy="646331"/>
          </a:xfrm>
          <a:prstGeom prst="rect">
            <a:avLst/>
          </a:prstGeom>
          <a:noFill/>
        </p:spPr>
        <p:txBody>
          <a:bodyPr wrap="square" rtlCol="0">
            <a:spAutoFit/>
          </a:bodyPr>
          <a:lstStyle/>
          <a:p>
            <a:r>
              <a:rPr kumimoji="1" lang="en-US" altLang="ja-JP" dirty="0" smtClean="0">
                <a:solidFill>
                  <a:schemeClr val="tx1">
                    <a:lumMod val="85000"/>
                    <a:lumOff val="15000"/>
                  </a:schemeClr>
                </a:solidFill>
                <a:latin typeface="Arial" panose="020B0604020202020204" pitchFamily="34" charset="0"/>
                <a:cs typeface="Arial" panose="020B0604020202020204" pitchFamily="34" charset="0"/>
              </a:rPr>
              <a:t>Population</a:t>
            </a:r>
          </a:p>
          <a:p>
            <a:r>
              <a:rPr lang="en-US" altLang="ja-JP" dirty="0" smtClean="0">
                <a:solidFill>
                  <a:schemeClr val="tx1">
                    <a:lumMod val="85000"/>
                    <a:lumOff val="15000"/>
                  </a:schemeClr>
                </a:solidFill>
                <a:latin typeface="Arial" panose="020B0604020202020204" pitchFamily="34" charset="0"/>
                <a:cs typeface="Arial" panose="020B0604020202020204" pitchFamily="34" charset="0"/>
              </a:rPr>
              <a:t>Patients</a:t>
            </a:r>
            <a:endParaRPr kumimoji="1" lang="ja-JP" altLang="en-US"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7" name="直線矢印コネクタ 6"/>
          <p:cNvCxnSpPr/>
          <p:nvPr/>
        </p:nvCxnSpPr>
        <p:spPr>
          <a:xfrm>
            <a:off x="1511339" y="3299388"/>
            <a:ext cx="176451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93936" y="2506162"/>
            <a:ext cx="1296144" cy="369332"/>
          </a:xfrm>
          <a:prstGeom prst="rect">
            <a:avLst/>
          </a:prstGeom>
          <a:noFill/>
        </p:spPr>
        <p:txBody>
          <a:bodyPr wrap="square" rtlCol="0">
            <a:spAutoFit/>
          </a:bodyPr>
          <a:lstStyle/>
          <a:p>
            <a:r>
              <a:rPr kumimoji="1" lang="en-US" altLang="ja-JP" dirty="0" smtClean="0">
                <a:solidFill>
                  <a:schemeClr val="tx1">
                    <a:lumMod val="85000"/>
                    <a:lumOff val="15000"/>
                  </a:schemeClr>
                </a:solidFill>
                <a:latin typeface="Arial" panose="020B0604020202020204" pitchFamily="34" charset="0"/>
                <a:cs typeface="Arial" panose="020B0604020202020204" pitchFamily="34" charset="0"/>
              </a:rPr>
              <a:t>Screening</a:t>
            </a:r>
            <a:endParaRPr kumimoji="1" lang="ja-JP"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円/楕円 8"/>
          <p:cNvSpPr/>
          <p:nvPr/>
        </p:nvSpPr>
        <p:spPr>
          <a:xfrm>
            <a:off x="642139" y="3513671"/>
            <a:ext cx="492070" cy="432048"/>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rPr>
              <a:t>2</a:t>
            </a:r>
            <a:endParaRPr lang="ja-JP" altLang="en-US" b="1" dirty="0">
              <a:solidFill>
                <a:schemeClr val="tx1">
                  <a:lumMod val="85000"/>
                  <a:lumOff val="15000"/>
                </a:schemeClr>
              </a:solidFill>
            </a:endParaRPr>
          </a:p>
        </p:txBody>
      </p:sp>
      <p:sp>
        <p:nvSpPr>
          <p:cNvPr id="10" name="円/楕円 9"/>
          <p:cNvSpPr/>
          <p:nvPr/>
        </p:nvSpPr>
        <p:spPr>
          <a:xfrm>
            <a:off x="1933044" y="3061216"/>
            <a:ext cx="390331" cy="489755"/>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lumMod val="85000"/>
                    <a:lumOff val="15000"/>
                  </a:schemeClr>
                </a:solidFill>
              </a:rPr>
              <a:t>3</a:t>
            </a:r>
            <a:endParaRPr lang="ja-JP" altLang="en-US" b="1" dirty="0">
              <a:solidFill>
                <a:schemeClr val="tx1">
                  <a:lumMod val="85000"/>
                  <a:lumOff val="15000"/>
                </a:schemeClr>
              </a:solidFill>
            </a:endParaRPr>
          </a:p>
        </p:txBody>
      </p:sp>
      <p:cxnSp>
        <p:nvCxnSpPr>
          <p:cNvPr id="13" name="直線コネクタ 12"/>
          <p:cNvCxnSpPr/>
          <p:nvPr/>
        </p:nvCxnSpPr>
        <p:spPr>
          <a:xfrm flipV="1">
            <a:off x="2843808" y="2078760"/>
            <a:ext cx="0" cy="12241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843808" y="2082021"/>
            <a:ext cx="54993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8343172" y="2075252"/>
            <a:ext cx="0" cy="7845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305458" y="1787220"/>
            <a:ext cx="576064" cy="576064"/>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lumMod val="85000"/>
                    <a:lumOff val="15000"/>
                  </a:schemeClr>
                </a:solidFill>
              </a:rPr>
              <a:t>1</a:t>
            </a:r>
            <a:endParaRPr lang="ja-JP" altLang="en-US" b="1" dirty="0">
              <a:solidFill>
                <a:schemeClr val="tx1">
                  <a:lumMod val="85000"/>
                  <a:lumOff val="15000"/>
                </a:schemeClr>
              </a:solidFill>
            </a:endParaRPr>
          </a:p>
        </p:txBody>
      </p:sp>
      <p:sp>
        <p:nvSpPr>
          <p:cNvPr id="19" name="角丸四角形 18"/>
          <p:cNvSpPr/>
          <p:nvPr/>
        </p:nvSpPr>
        <p:spPr>
          <a:xfrm>
            <a:off x="3275856" y="3021118"/>
            <a:ext cx="1224136" cy="64807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85000"/>
                    <a:lumOff val="15000"/>
                  </a:schemeClr>
                </a:solidFill>
              </a:rPr>
              <a:t>Early</a:t>
            </a:r>
          </a:p>
          <a:p>
            <a:pPr algn="ctr"/>
            <a:r>
              <a:rPr kumimoji="1" lang="en-US" altLang="ja-JP" dirty="0" smtClean="0">
                <a:solidFill>
                  <a:schemeClr val="tx1">
                    <a:lumMod val="85000"/>
                    <a:lumOff val="15000"/>
                  </a:schemeClr>
                </a:solidFill>
              </a:rPr>
              <a:t>detection</a:t>
            </a:r>
            <a:endParaRPr kumimoji="1" lang="ja-JP" altLang="en-US" dirty="0">
              <a:solidFill>
                <a:schemeClr val="tx1">
                  <a:lumMod val="85000"/>
                  <a:lumOff val="15000"/>
                </a:schemeClr>
              </a:solidFill>
            </a:endParaRPr>
          </a:p>
        </p:txBody>
      </p:sp>
      <p:cxnSp>
        <p:nvCxnSpPr>
          <p:cNvPr id="23" name="直線コネクタ 22"/>
          <p:cNvCxnSpPr>
            <a:stCxn id="19" idx="3"/>
          </p:cNvCxnSpPr>
          <p:nvPr/>
        </p:nvCxnSpPr>
        <p:spPr>
          <a:xfrm>
            <a:off x="4499992" y="3345154"/>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4801402" y="3023916"/>
            <a:ext cx="1584176" cy="64807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85000"/>
                    <a:lumOff val="15000"/>
                  </a:schemeClr>
                </a:solidFill>
              </a:rPr>
              <a:t>Intermediate</a:t>
            </a:r>
          </a:p>
          <a:p>
            <a:pPr algn="ctr"/>
            <a:r>
              <a:rPr kumimoji="1" lang="en-US" altLang="ja-JP" dirty="0" smtClean="0">
                <a:solidFill>
                  <a:schemeClr val="tx1">
                    <a:lumMod val="85000"/>
                    <a:lumOff val="15000"/>
                  </a:schemeClr>
                </a:solidFill>
              </a:rPr>
              <a:t>outcomes</a:t>
            </a:r>
            <a:endParaRPr kumimoji="1" lang="ja-JP" altLang="en-US" dirty="0">
              <a:solidFill>
                <a:schemeClr val="tx1">
                  <a:lumMod val="85000"/>
                  <a:lumOff val="15000"/>
                </a:schemeClr>
              </a:solidFill>
            </a:endParaRPr>
          </a:p>
        </p:txBody>
      </p:sp>
      <p:cxnSp>
        <p:nvCxnSpPr>
          <p:cNvPr id="26" name="直線コネクタ 25"/>
          <p:cNvCxnSpPr>
            <a:endCxn id="39" idx="1"/>
          </p:cNvCxnSpPr>
          <p:nvPr/>
        </p:nvCxnSpPr>
        <p:spPr>
          <a:xfrm>
            <a:off x="6377071" y="3334265"/>
            <a:ext cx="1003241" cy="2051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626390" y="3148881"/>
            <a:ext cx="432594" cy="468923"/>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lumMod val="85000"/>
                    <a:lumOff val="15000"/>
                  </a:schemeClr>
                </a:solidFill>
              </a:rPr>
              <a:t>4</a:t>
            </a:r>
            <a:endParaRPr lang="ja-JP" altLang="en-US" b="1" dirty="0">
              <a:solidFill>
                <a:schemeClr val="tx1">
                  <a:lumMod val="85000"/>
                  <a:lumOff val="15000"/>
                </a:schemeClr>
              </a:solidFill>
            </a:endParaRPr>
          </a:p>
        </p:txBody>
      </p:sp>
      <p:sp>
        <p:nvSpPr>
          <p:cNvPr id="35" name="円弧 34"/>
          <p:cNvSpPr/>
          <p:nvPr/>
        </p:nvSpPr>
        <p:spPr>
          <a:xfrm>
            <a:off x="1933044" y="3306094"/>
            <a:ext cx="1342812" cy="3153948"/>
          </a:xfrm>
          <a:prstGeom prst="arc">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円/楕円 35"/>
          <p:cNvSpPr/>
          <p:nvPr/>
        </p:nvSpPr>
        <p:spPr>
          <a:xfrm>
            <a:off x="2890080" y="3945719"/>
            <a:ext cx="529791" cy="468923"/>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lumMod val="85000"/>
                    <a:lumOff val="15000"/>
                  </a:schemeClr>
                </a:solidFill>
              </a:rPr>
              <a:t>5</a:t>
            </a:r>
            <a:endParaRPr lang="ja-JP" altLang="en-US" b="1" dirty="0">
              <a:solidFill>
                <a:schemeClr val="tx1">
                  <a:lumMod val="85000"/>
                  <a:lumOff val="15000"/>
                </a:schemeClr>
              </a:solidFill>
            </a:endParaRPr>
          </a:p>
        </p:txBody>
      </p:sp>
      <p:sp>
        <p:nvSpPr>
          <p:cNvPr id="37" name="円/楕円 36"/>
          <p:cNvSpPr/>
          <p:nvPr/>
        </p:nvSpPr>
        <p:spPr>
          <a:xfrm>
            <a:off x="2182867" y="4941168"/>
            <a:ext cx="1944216" cy="103491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85000"/>
                    <a:lumOff val="15000"/>
                  </a:schemeClr>
                </a:solidFill>
              </a:rPr>
              <a:t>Harms of screening</a:t>
            </a:r>
            <a:endParaRPr lang="ja-JP" altLang="en-US" dirty="0">
              <a:solidFill>
                <a:schemeClr val="tx1">
                  <a:lumMod val="85000"/>
                  <a:lumOff val="15000"/>
                </a:schemeClr>
              </a:solidFill>
            </a:endParaRPr>
          </a:p>
        </p:txBody>
      </p:sp>
      <p:sp>
        <p:nvSpPr>
          <p:cNvPr id="38" name="テキスト ボックス 37"/>
          <p:cNvSpPr txBox="1"/>
          <p:nvPr/>
        </p:nvSpPr>
        <p:spPr>
          <a:xfrm>
            <a:off x="5076056" y="5150221"/>
            <a:ext cx="3816424" cy="461665"/>
          </a:xfrm>
          <a:prstGeom prst="rect">
            <a:avLst/>
          </a:prstGeom>
          <a:noFill/>
        </p:spPr>
        <p:txBody>
          <a:bodyPr wrap="square" rtlCol="0">
            <a:spAutoFit/>
          </a:bodyPr>
          <a:lstStyle/>
          <a:p>
            <a:r>
              <a:rPr lang="en-US" altLang="ja-JP" sz="1200" dirty="0" smtClean="0"/>
              <a:t>CTFPHC</a:t>
            </a:r>
            <a:r>
              <a:rPr lang="ja-JP" altLang="en-US" sz="1200" dirty="0" smtClean="0"/>
              <a:t>を改変</a:t>
            </a:r>
            <a:endParaRPr lang="en-US" altLang="ja-JP" sz="1200" dirty="0" smtClean="0">
              <a:hlinkClick r:id="rId3"/>
            </a:endParaRPr>
          </a:p>
          <a:p>
            <a:r>
              <a:rPr lang="en-US" altLang="ja-JP" sz="1200" dirty="0" smtClean="0">
                <a:hlinkClick r:id="rId3"/>
              </a:rPr>
              <a:t>http</a:t>
            </a:r>
            <a:r>
              <a:rPr lang="en-US" altLang="ja-JP" sz="1200" dirty="0">
                <a:hlinkClick r:id="rId3"/>
              </a:rPr>
              <a:t>://canadiantaskforce.ca/methods/procedural-manual</a:t>
            </a:r>
            <a:r>
              <a:rPr lang="en-US" altLang="ja-JP" sz="1200" dirty="0"/>
              <a:t>/</a:t>
            </a:r>
            <a:endParaRPr kumimoji="1" lang="ja-JP" altLang="en-US" sz="1200" dirty="0"/>
          </a:p>
        </p:txBody>
      </p:sp>
      <p:sp>
        <p:nvSpPr>
          <p:cNvPr id="39" name="正方形/長方形 38"/>
          <p:cNvSpPr/>
          <p:nvPr/>
        </p:nvSpPr>
        <p:spPr>
          <a:xfrm>
            <a:off x="7380312" y="2875494"/>
            <a:ext cx="1584176" cy="95857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85000"/>
                    <a:lumOff val="15000"/>
                  </a:schemeClr>
                </a:solidFill>
              </a:rPr>
              <a:t>Patient-important outcomes</a:t>
            </a:r>
            <a:endParaRPr lang="ja-JP" altLang="en-US" dirty="0">
              <a:solidFill>
                <a:schemeClr val="tx1">
                  <a:lumMod val="85000"/>
                  <a:lumOff val="15000"/>
                </a:schemeClr>
              </a:solidFill>
            </a:endParaRPr>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4</a:t>
            </a:fld>
            <a:endParaRPr kumimoji="1" lang="ja-JP" altLang="en-US"/>
          </a:p>
        </p:txBody>
      </p:sp>
    </p:spTree>
    <p:extLst>
      <p:ext uri="{BB962C8B-B14F-4D97-AF65-F5344CB8AC3E}">
        <p14:creationId xmlns:p14="http://schemas.microsoft.com/office/powerpoint/2010/main" val="196923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Key Questions</a:t>
            </a:r>
            <a:r>
              <a:rPr kumimoji="1" lang="ja-JP" altLang="en-US" dirty="0" smtClean="0"/>
              <a:t>例</a:t>
            </a:r>
            <a:r>
              <a:rPr kumimoji="1" lang="en-US" altLang="ja-JP" dirty="0" smtClean="0"/>
              <a:t/>
            </a:r>
            <a:br>
              <a:rPr kumimoji="1" lang="en-US" altLang="ja-JP" dirty="0" smtClean="0"/>
            </a:br>
            <a:r>
              <a:rPr lang="en-US" altLang="ja-JP" sz="1400" dirty="0"/>
              <a:t>The Canadian Task Force on Preventive Health Care (CTFPHC) </a:t>
            </a:r>
            <a:endParaRPr kumimoji="1" lang="ja-JP" altLang="en-US" sz="1400" dirty="0"/>
          </a:p>
        </p:txBody>
      </p:sp>
      <p:sp>
        <p:nvSpPr>
          <p:cNvPr id="3" name="コンテンツ プレースホルダー 2"/>
          <p:cNvSpPr>
            <a:spLocks noGrp="1"/>
          </p:cNvSpPr>
          <p:nvPr>
            <p:ph idx="1"/>
          </p:nvPr>
        </p:nvSpPr>
        <p:spPr>
          <a:xfrm>
            <a:off x="572883" y="1772816"/>
            <a:ext cx="8229600" cy="2376264"/>
          </a:xfrm>
        </p:spPr>
        <p:txBody>
          <a:bodyPr>
            <a:normAutofit/>
          </a:bodyPr>
          <a:lstStyle/>
          <a:p>
            <a:r>
              <a:rPr lang="en-US" altLang="ja-JP" sz="2000" dirty="0"/>
              <a:t>What is the evidence that screening for X in patient population Y reduces morbidity and mortality? </a:t>
            </a:r>
          </a:p>
          <a:p>
            <a:pPr lvl="1"/>
            <a:r>
              <a:rPr lang="en-US" altLang="ja-JP" sz="2000" dirty="0"/>
              <a:t>What is the optimal screening interval for screening for X?</a:t>
            </a:r>
          </a:p>
          <a:p>
            <a:r>
              <a:rPr lang="en-US" altLang="ja-JP" sz="2000" dirty="0"/>
              <a:t>What are the sensitivity, specificity, and positive and negative predictive values for screening test X for condition X? </a:t>
            </a:r>
          </a:p>
          <a:p>
            <a:r>
              <a:rPr lang="en-US" altLang="ja-JP" sz="2000" dirty="0"/>
              <a:t>What are the harms of screening test X for patient population Y? </a:t>
            </a:r>
            <a:endParaRPr lang="en-US" altLang="ja-JP" sz="2000" dirty="0" smtClean="0"/>
          </a:p>
        </p:txBody>
      </p:sp>
      <p:sp>
        <p:nvSpPr>
          <p:cNvPr id="4" name="テキスト ボックス 3"/>
          <p:cNvSpPr txBox="1"/>
          <p:nvPr/>
        </p:nvSpPr>
        <p:spPr>
          <a:xfrm>
            <a:off x="755576" y="4581128"/>
            <a:ext cx="7776864" cy="1200329"/>
          </a:xfrm>
          <a:prstGeom prst="rect">
            <a:avLst/>
          </a:prstGeom>
          <a:noFill/>
        </p:spPr>
        <p:txBody>
          <a:bodyPr wrap="square" rtlCol="0">
            <a:spAutoFit/>
          </a:bodyPr>
          <a:lstStyle/>
          <a:p>
            <a:r>
              <a:rPr lang="en-US" altLang="ja-JP" dirty="0"/>
              <a:t>Questions on the appropriate interval for screening and special considerations for </a:t>
            </a:r>
            <a:r>
              <a:rPr lang="en-US" altLang="ja-JP" b="1" dirty="0">
                <a:solidFill>
                  <a:srgbClr val="FF0000"/>
                </a:solidFill>
              </a:rPr>
              <a:t>high-risk groups </a:t>
            </a:r>
            <a:r>
              <a:rPr lang="en-US" altLang="ja-JP" dirty="0"/>
              <a:t>should also be included as key questions. Sub-questions may be included if they are directly related to the main key question. Only evidence identified for the key question may be used to address the sub-question.</a:t>
            </a:r>
            <a:endParaRPr kumimoji="1" lang="ja-JP" altLang="en-US" dirty="0"/>
          </a:p>
        </p:txBody>
      </p:sp>
      <p:sp>
        <p:nvSpPr>
          <p:cNvPr id="5" name="スライド番号プレースホルダー 4"/>
          <p:cNvSpPr>
            <a:spLocks noGrp="1"/>
          </p:cNvSpPr>
          <p:nvPr>
            <p:ph type="sldNum" sz="quarter" idx="12"/>
          </p:nvPr>
        </p:nvSpPr>
        <p:spPr/>
        <p:txBody>
          <a:bodyPr/>
          <a:lstStyle/>
          <a:p>
            <a:fld id="{33FB42D1-ADF9-46D3-BDF8-2D02CA04E0A2}" type="slidenum">
              <a:rPr kumimoji="1" lang="ja-JP" altLang="en-US" smtClean="0"/>
              <a:t>5</a:t>
            </a:fld>
            <a:endParaRPr kumimoji="1" lang="ja-JP" altLang="en-US"/>
          </a:p>
        </p:txBody>
      </p:sp>
    </p:spTree>
    <p:extLst>
      <p:ext uri="{BB962C8B-B14F-4D97-AF65-F5344CB8AC3E}">
        <p14:creationId xmlns:p14="http://schemas.microsoft.com/office/powerpoint/2010/main" val="14281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Analytic framework</a:t>
            </a:r>
            <a:r>
              <a:rPr kumimoji="1" lang="ja-JP" altLang="en-US" dirty="0" smtClean="0"/>
              <a:t>の例</a:t>
            </a:r>
            <a:r>
              <a:rPr kumimoji="1" lang="en-US" altLang="ja-JP" dirty="0" smtClean="0"/>
              <a:t>-(1)</a:t>
            </a:r>
            <a:r>
              <a:rPr lang="en-US" altLang="ja-JP" dirty="0"/>
              <a:t/>
            </a:r>
            <a:br>
              <a:rPr lang="en-US" altLang="ja-JP" dirty="0"/>
            </a:br>
            <a:r>
              <a:rPr lang="en-US" altLang="ja-JP" sz="1400" dirty="0" smtClean="0"/>
              <a:t>IOM: Clinical </a:t>
            </a:r>
            <a:r>
              <a:rPr lang="en-US" altLang="ja-JP" sz="1400" dirty="0"/>
              <a:t>Practice Guidelines We Can </a:t>
            </a:r>
            <a:r>
              <a:rPr lang="en-US" altLang="ja-JP" sz="1400" dirty="0" smtClean="0"/>
              <a:t>Trust</a:t>
            </a:r>
            <a:endParaRPr kumimoji="1" lang="ja-JP" alt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57" y="1325171"/>
            <a:ext cx="8722247" cy="392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031976" y="5877272"/>
            <a:ext cx="2952328" cy="430887"/>
          </a:xfrm>
          <a:prstGeom prst="rect">
            <a:avLst/>
          </a:prstGeom>
          <a:noFill/>
        </p:spPr>
        <p:txBody>
          <a:bodyPr wrap="square" rtlCol="0">
            <a:spAutoFit/>
          </a:bodyPr>
          <a:lstStyle/>
          <a:p>
            <a:r>
              <a:rPr kumimoji="1" lang="ja-JP" altLang="en-US" sz="1100" b="1" dirty="0" smtClean="0">
                <a:hlinkClick r:id="rId4"/>
              </a:rPr>
              <a:t>診療ガイドラインのための</a:t>
            </a:r>
            <a:r>
              <a:rPr kumimoji="1" lang="en-US" altLang="ja-JP" sz="1100" b="1" dirty="0" smtClean="0">
                <a:hlinkClick r:id="rId4"/>
              </a:rPr>
              <a:t>GRADE</a:t>
            </a:r>
            <a:r>
              <a:rPr kumimoji="1" lang="ja-JP" altLang="en-US" sz="1100" b="1" dirty="0" smtClean="0">
                <a:hlinkClick r:id="rId4"/>
              </a:rPr>
              <a:t>システム</a:t>
            </a:r>
            <a:r>
              <a:rPr kumimoji="1" lang="ja-JP" altLang="en-US" sz="1100" dirty="0" smtClean="0"/>
              <a:t>　</a:t>
            </a:r>
            <a:endParaRPr kumimoji="1" lang="en-US" altLang="ja-JP" sz="1100" dirty="0" smtClean="0"/>
          </a:p>
          <a:p>
            <a:r>
              <a:rPr kumimoji="1" lang="ja-JP" altLang="en-US" sz="1100" dirty="0" smtClean="0"/>
              <a:t>第</a:t>
            </a:r>
            <a:r>
              <a:rPr kumimoji="1" lang="en-US" altLang="ja-JP" sz="1100" dirty="0" smtClean="0"/>
              <a:t>2</a:t>
            </a:r>
            <a:r>
              <a:rPr kumimoji="1" lang="ja-JP" altLang="en-US" sz="1100" dirty="0" smtClean="0"/>
              <a:t>版より</a:t>
            </a:r>
            <a:endParaRPr kumimoji="1" lang="ja-JP" altLang="en-US" sz="1100" dirty="0"/>
          </a:p>
        </p:txBody>
      </p:sp>
      <p:sp>
        <p:nvSpPr>
          <p:cNvPr id="3" name="正方形/長方形 2"/>
          <p:cNvSpPr/>
          <p:nvPr/>
        </p:nvSpPr>
        <p:spPr>
          <a:xfrm>
            <a:off x="961503" y="1916832"/>
            <a:ext cx="1008112" cy="151216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07904" y="1916832"/>
            <a:ext cx="2304256" cy="18722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208875" y="1918272"/>
            <a:ext cx="2304256" cy="19427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1403648" y="3465464"/>
            <a:ext cx="0" cy="187220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12534" y="5391284"/>
            <a:ext cx="1959265" cy="400110"/>
          </a:xfrm>
          <a:prstGeom prst="rect">
            <a:avLst/>
          </a:prstGeom>
          <a:noFill/>
        </p:spPr>
        <p:txBody>
          <a:bodyPr wrap="square" rtlCol="0">
            <a:spAutoFit/>
          </a:bodyPr>
          <a:lstStyle/>
          <a:p>
            <a:r>
              <a:rPr kumimoji="1" lang="en-US" altLang="ja-JP" sz="2000" dirty="0" smtClean="0">
                <a:solidFill>
                  <a:srgbClr val="FF0000"/>
                </a:solidFill>
              </a:rPr>
              <a:t>Population</a:t>
            </a:r>
            <a:endParaRPr kumimoji="1" lang="ja-JP" altLang="en-US" sz="2000" dirty="0">
              <a:solidFill>
                <a:srgbClr val="FF0000"/>
              </a:solidFill>
            </a:endParaRPr>
          </a:p>
        </p:txBody>
      </p:sp>
      <p:cxnSp>
        <p:nvCxnSpPr>
          <p:cNvPr id="11" name="直線矢印コネクタ 10"/>
          <p:cNvCxnSpPr/>
          <p:nvPr/>
        </p:nvCxnSpPr>
        <p:spPr>
          <a:xfrm>
            <a:off x="4788024" y="3789040"/>
            <a:ext cx="0" cy="161155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103948" y="5391284"/>
            <a:ext cx="1512168" cy="400110"/>
          </a:xfrm>
          <a:prstGeom prst="rect">
            <a:avLst/>
          </a:prstGeom>
          <a:noFill/>
        </p:spPr>
        <p:txBody>
          <a:bodyPr wrap="square" rtlCol="0">
            <a:spAutoFit/>
          </a:bodyPr>
          <a:lstStyle/>
          <a:p>
            <a:r>
              <a:rPr kumimoji="1" lang="en-US" altLang="ja-JP" sz="2000" dirty="0" smtClean="0">
                <a:solidFill>
                  <a:srgbClr val="FF0000"/>
                </a:solidFill>
              </a:rPr>
              <a:t>Intervention</a:t>
            </a:r>
            <a:endParaRPr kumimoji="1" lang="ja-JP" altLang="en-US" sz="2000" dirty="0">
              <a:solidFill>
                <a:srgbClr val="FF0000"/>
              </a:solidFill>
            </a:endParaRPr>
          </a:p>
        </p:txBody>
      </p:sp>
      <p:cxnSp>
        <p:nvCxnSpPr>
          <p:cNvPr id="14" name="直線矢印コネクタ 13"/>
          <p:cNvCxnSpPr/>
          <p:nvPr/>
        </p:nvCxnSpPr>
        <p:spPr>
          <a:xfrm>
            <a:off x="7328761" y="3861047"/>
            <a:ext cx="0" cy="147662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716960" y="5391284"/>
            <a:ext cx="1512168" cy="400110"/>
          </a:xfrm>
          <a:prstGeom prst="rect">
            <a:avLst/>
          </a:prstGeom>
          <a:noFill/>
        </p:spPr>
        <p:txBody>
          <a:bodyPr wrap="square" rtlCol="0">
            <a:spAutoFit/>
          </a:bodyPr>
          <a:lstStyle/>
          <a:p>
            <a:r>
              <a:rPr kumimoji="1" lang="en-US" altLang="ja-JP" sz="2000" dirty="0" smtClean="0">
                <a:solidFill>
                  <a:srgbClr val="FF0000"/>
                </a:solidFill>
              </a:rPr>
              <a:t>Outcomes</a:t>
            </a:r>
            <a:endParaRPr kumimoji="1" lang="ja-JP" altLang="en-US" sz="2000" dirty="0">
              <a:solidFill>
                <a:srgbClr val="FF0000"/>
              </a:solidFill>
            </a:endParaRPr>
          </a:p>
        </p:txBody>
      </p:sp>
      <p:sp>
        <p:nvSpPr>
          <p:cNvPr id="18" name="スライド番号プレースホルダー 17"/>
          <p:cNvSpPr>
            <a:spLocks noGrp="1"/>
          </p:cNvSpPr>
          <p:nvPr>
            <p:ph type="sldNum" sz="quarter" idx="12"/>
          </p:nvPr>
        </p:nvSpPr>
        <p:spPr/>
        <p:txBody>
          <a:bodyPr/>
          <a:lstStyle/>
          <a:p>
            <a:fld id="{33FB42D1-ADF9-46D3-BDF8-2D02CA04E0A2}" type="slidenum">
              <a:rPr kumimoji="1" lang="ja-JP" altLang="en-US" smtClean="0"/>
              <a:t>6</a:t>
            </a:fld>
            <a:endParaRPr kumimoji="1" lang="ja-JP" altLang="en-US"/>
          </a:p>
        </p:txBody>
      </p:sp>
    </p:spTree>
    <p:extLst>
      <p:ext uri="{BB962C8B-B14F-4D97-AF65-F5344CB8AC3E}">
        <p14:creationId xmlns:p14="http://schemas.microsoft.com/office/powerpoint/2010/main" val="7896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Key </a:t>
            </a:r>
            <a:r>
              <a:rPr lang="en-US" altLang="ja-JP" dirty="0" smtClean="0"/>
              <a:t>Questions</a:t>
            </a:r>
            <a:r>
              <a:rPr lang="ja-JP" altLang="en-US" dirty="0" smtClean="0"/>
              <a:t>例</a:t>
            </a:r>
            <a:r>
              <a:rPr lang="en-US" altLang="ja-JP" dirty="0"/>
              <a:t/>
            </a:r>
            <a:br>
              <a:rPr lang="en-US" altLang="ja-JP" dirty="0"/>
            </a:br>
            <a:r>
              <a:rPr lang="en-US" altLang="ja-JP" sz="1400" dirty="0"/>
              <a:t>IOM: Clinical Practice Guidelines We Can Trust</a:t>
            </a:r>
            <a:endParaRPr kumimoji="1" lang="ja-JP" altLang="en-US" sz="1600" dirty="0"/>
          </a:p>
        </p:txBody>
      </p:sp>
      <p:sp>
        <p:nvSpPr>
          <p:cNvPr id="4" name="テキスト ボックス 3"/>
          <p:cNvSpPr txBox="1"/>
          <p:nvPr/>
        </p:nvSpPr>
        <p:spPr>
          <a:xfrm>
            <a:off x="827584" y="1576410"/>
            <a:ext cx="7344816" cy="4216539"/>
          </a:xfrm>
          <a:prstGeom prst="rect">
            <a:avLst/>
          </a:prstGeom>
          <a:noFill/>
        </p:spPr>
        <p:txBody>
          <a:bodyPr wrap="square" rtlCol="0">
            <a:spAutoFit/>
          </a:bodyPr>
          <a:lstStyle/>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KQ1</a:t>
            </a:r>
            <a:r>
              <a:rPr lang="ja-JP" altLang="en-US" dirty="0" smtClean="0">
                <a:latin typeface="Arial" panose="020B0604020202020204" pitchFamily="34" charset="0"/>
                <a:cs typeface="Arial" panose="020B0604020202020204" pitchFamily="34" charset="0"/>
              </a:rPr>
              <a:t>：</a:t>
            </a:r>
            <a:r>
              <a:rPr lang="ja-JP" altLang="en-US" b="1" dirty="0" smtClean="0">
                <a:latin typeface="Arial" panose="020B0604020202020204" pitchFamily="34" charset="0"/>
                <a:cs typeface="Arial" panose="020B0604020202020204" pitchFamily="34" charset="0"/>
              </a:rPr>
              <a:t>包括的疑問</a:t>
            </a:r>
            <a:endParaRPr lang="en-US" altLang="ja-JP" b="1" dirty="0" smtClean="0">
              <a:latin typeface="Arial" panose="020B0604020202020204" pitchFamily="34" charset="0"/>
              <a:cs typeface="Arial" panose="020B0604020202020204" pitchFamily="34" charset="0"/>
            </a:endParaRPr>
          </a:p>
          <a:p>
            <a:r>
              <a:rPr lang="ja-JP" altLang="en-US" b="1" dirty="0" smtClean="0">
                <a:latin typeface="Arial" panose="020B0604020202020204" pitchFamily="34" charset="0"/>
                <a:cs typeface="Arial" panose="020B0604020202020204" pitchFamily="34" charset="0"/>
              </a:rPr>
              <a:t>「</a:t>
            </a:r>
            <a:r>
              <a:rPr lang="ja-JP" altLang="en-US" b="1" dirty="0">
                <a:latin typeface="Arial" panose="020B0604020202020204" pitchFamily="34" charset="0"/>
                <a:cs typeface="Arial" panose="020B0604020202020204" pitchFamily="34" charset="0"/>
              </a:rPr>
              <a:t>リスク因子評価または骨測定検査により，骨折に関連する疾患や死亡が減少するか</a:t>
            </a:r>
            <a:r>
              <a:rPr lang="ja-JP" altLang="en-US" b="1" dirty="0" smtClean="0">
                <a:latin typeface="Arial" panose="020B0604020202020204" pitchFamily="34" charset="0"/>
                <a:cs typeface="Arial" panose="020B0604020202020204" pitchFamily="34" charset="0"/>
              </a:rPr>
              <a:t>」</a:t>
            </a:r>
            <a:endParaRPr lang="en-US" altLang="ja-JP" b="1"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KQ2</a:t>
            </a:r>
            <a:r>
              <a:rPr lang="ja-JP" altLang="en-US" sz="1600" dirty="0" smtClean="0">
                <a:latin typeface="Arial" panose="020B0604020202020204" pitchFamily="34" charset="0"/>
                <a:cs typeface="Arial" panose="020B0604020202020204" pitchFamily="34" charset="0"/>
              </a:rPr>
              <a:t>：その</a:t>
            </a:r>
            <a:r>
              <a:rPr lang="ja-JP" altLang="en-US" sz="1600" dirty="0">
                <a:latin typeface="Arial" panose="020B0604020202020204" pitchFamily="34" charset="0"/>
                <a:cs typeface="Arial" panose="020B0604020202020204" pitchFamily="34" charset="0"/>
              </a:rPr>
              <a:t>患者は骨折に関連する疾患や死亡に関して「低リスク」か，</a:t>
            </a:r>
            <a:r>
              <a:rPr lang="ja-JP" altLang="en-US" sz="1600" dirty="0" smtClean="0">
                <a:latin typeface="Arial" panose="020B0604020202020204" pitchFamily="34" charset="0"/>
                <a:cs typeface="Arial" panose="020B0604020202020204" pitchFamily="34" charset="0"/>
              </a:rPr>
              <a:t>それとも</a:t>
            </a:r>
            <a:r>
              <a:rPr lang="ja-JP" altLang="en-US" sz="1600" dirty="0">
                <a:latin typeface="Arial" panose="020B0604020202020204" pitchFamily="34" charset="0"/>
                <a:cs typeface="Arial" panose="020B0604020202020204" pitchFamily="34" charset="0"/>
              </a:rPr>
              <a:t>「高リスク」</a:t>
            </a:r>
            <a:r>
              <a:rPr lang="ja-JP" altLang="en-US" sz="1600" dirty="0" err="1" smtClean="0">
                <a:latin typeface="Arial" panose="020B0604020202020204" pitchFamily="34" charset="0"/>
                <a:cs typeface="Arial" panose="020B0604020202020204" pitchFamily="34" charset="0"/>
              </a:rPr>
              <a:t>か</a:t>
            </a:r>
            <a:endParaRPr lang="en-US" altLang="ja-JP" sz="1600" dirty="0" smtClean="0">
              <a:latin typeface="Arial" panose="020B0604020202020204" pitchFamily="34" charset="0"/>
              <a:cs typeface="Arial" panose="020B0604020202020204" pitchFamily="34" charset="0"/>
            </a:endParaRPr>
          </a:p>
          <a:p>
            <a:endParaRPr lang="en-US" altLang="ja-JP" sz="1600" dirty="0" smtClean="0">
              <a:latin typeface="Arial" panose="020B0604020202020204" pitchFamily="34" charset="0"/>
              <a:cs typeface="Arial" panose="020B0604020202020204" pitchFamily="34" charset="0"/>
            </a:endParaRP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KQ3</a:t>
            </a:r>
            <a:r>
              <a:rPr lang="ja-JP" altLang="en-US" sz="1600" dirty="0" smtClean="0">
                <a:latin typeface="Arial" panose="020B0604020202020204" pitchFamily="34" charset="0"/>
                <a:cs typeface="Arial" panose="020B0604020202020204" pitchFamily="34" charset="0"/>
              </a:rPr>
              <a:t>：患者</a:t>
            </a:r>
            <a:r>
              <a:rPr lang="ja-JP" altLang="en-US" sz="1600" dirty="0">
                <a:latin typeface="Arial" panose="020B0604020202020204" pitchFamily="34" charset="0"/>
                <a:cs typeface="Arial" panose="020B0604020202020204" pitchFamily="34" charset="0"/>
              </a:rPr>
              <a:t>が骨折に関連する疾患と死亡の「高リスク」患者の場合，骨測定</a:t>
            </a:r>
            <a:r>
              <a:rPr lang="ja-JP" altLang="en-US" sz="1600" dirty="0" smtClean="0">
                <a:latin typeface="Arial" panose="020B0604020202020204" pitchFamily="34" charset="0"/>
                <a:cs typeface="Arial" panose="020B0604020202020204" pitchFamily="34" charset="0"/>
              </a:rPr>
              <a:t>検査</a:t>
            </a:r>
            <a:r>
              <a:rPr lang="ja-JP" altLang="en-US" sz="1600" dirty="0">
                <a:latin typeface="Arial" panose="020B0604020202020204" pitchFamily="34" charset="0"/>
                <a:cs typeface="Arial" panose="020B0604020202020204" pitchFamily="34" charset="0"/>
              </a:rPr>
              <a:t>結果は正常か，それとも異常</a:t>
            </a:r>
            <a:r>
              <a:rPr lang="ja-JP" altLang="en-US" sz="1600" dirty="0" smtClean="0">
                <a:latin typeface="Arial" panose="020B0604020202020204" pitchFamily="34" charset="0"/>
                <a:cs typeface="Arial" panose="020B0604020202020204" pitchFamily="34" charset="0"/>
              </a:rPr>
              <a:t>か</a:t>
            </a:r>
            <a:endParaRPr lang="en-US" altLang="ja-JP" sz="1600" dirty="0" smtClean="0">
              <a:latin typeface="Arial" panose="020B0604020202020204" pitchFamily="34" charset="0"/>
              <a:cs typeface="Arial" panose="020B0604020202020204" pitchFamily="34" charset="0"/>
            </a:endParaRPr>
          </a:p>
          <a:p>
            <a:endParaRPr lang="en-US" altLang="ja-JP" sz="1600" dirty="0">
              <a:latin typeface="Arial" panose="020B0604020202020204" pitchFamily="34" charset="0"/>
              <a:cs typeface="Arial" panose="020B0604020202020204" pitchFamily="34" charset="0"/>
            </a:endParaRP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KQ4</a:t>
            </a:r>
            <a:r>
              <a:rPr lang="ja-JP" altLang="en-US" sz="1600" dirty="0" smtClean="0">
                <a:latin typeface="Arial" panose="020B0604020202020204" pitchFamily="34" charset="0"/>
                <a:cs typeface="Arial" panose="020B0604020202020204" pitchFamily="34" charset="0"/>
              </a:rPr>
              <a:t>：患者</a:t>
            </a:r>
            <a:r>
              <a:rPr lang="ja-JP" altLang="en-US" sz="1600" dirty="0">
                <a:latin typeface="Arial" panose="020B0604020202020204" pitchFamily="34" charset="0"/>
                <a:cs typeface="Arial" panose="020B0604020202020204" pitchFamily="34" charset="0"/>
              </a:rPr>
              <a:t>が骨折に関連する疾患と死亡の「高リスク」の場合</a:t>
            </a:r>
            <a:r>
              <a:rPr lang="ja-JP" altLang="en-US" sz="1600" dirty="0" smtClean="0">
                <a:latin typeface="Arial" panose="020B0604020202020204" pitchFamily="34" charset="0"/>
                <a:cs typeface="Arial" panose="020B0604020202020204" pitchFamily="34" charset="0"/>
              </a:rPr>
              <a:t>，骨</a:t>
            </a:r>
            <a:r>
              <a:rPr lang="ja-JP" altLang="en-US" sz="1600" dirty="0">
                <a:latin typeface="Arial" panose="020B0604020202020204" pitchFamily="34" charset="0"/>
                <a:cs typeface="Arial" panose="020B0604020202020204" pitchFamily="34" charset="0"/>
              </a:rPr>
              <a:t>測定検査に伴う害は利益を上回る</a:t>
            </a:r>
            <a:r>
              <a:rPr lang="ja-JP" altLang="en-US" sz="1600" dirty="0" smtClean="0">
                <a:latin typeface="Arial" panose="020B0604020202020204" pitchFamily="34" charset="0"/>
                <a:cs typeface="Arial" panose="020B0604020202020204" pitchFamily="34" charset="0"/>
              </a:rPr>
              <a:t>か</a:t>
            </a:r>
            <a:endParaRPr lang="en-US" altLang="ja-JP" sz="1600" dirty="0" smtClean="0">
              <a:latin typeface="Arial" panose="020B0604020202020204" pitchFamily="34" charset="0"/>
              <a:cs typeface="Arial" panose="020B0604020202020204" pitchFamily="34" charset="0"/>
            </a:endParaRPr>
          </a:p>
          <a:p>
            <a:endParaRPr lang="en-US" altLang="ja-JP" sz="1600" dirty="0">
              <a:latin typeface="Arial" panose="020B0604020202020204" pitchFamily="34" charset="0"/>
              <a:cs typeface="Arial" panose="020B0604020202020204" pitchFamily="34" charset="0"/>
            </a:endParaRP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KQ5</a:t>
            </a:r>
            <a:r>
              <a:rPr lang="ja-JP" altLang="en-US" sz="1600" dirty="0" smtClean="0">
                <a:latin typeface="Arial" panose="020B0604020202020204" pitchFamily="34" charset="0"/>
                <a:cs typeface="Arial" panose="020B0604020202020204" pitchFamily="34" charset="0"/>
              </a:rPr>
              <a:t>：患者</a:t>
            </a:r>
            <a:r>
              <a:rPr lang="ja-JP" altLang="en-US" sz="1600" dirty="0">
                <a:latin typeface="Arial" panose="020B0604020202020204" pitchFamily="34" charset="0"/>
                <a:cs typeface="Arial" panose="020B0604020202020204" pitchFamily="34" charset="0"/>
              </a:rPr>
              <a:t>の骨測定検査結果が異常の場合，治療に</a:t>
            </a:r>
            <a:r>
              <a:rPr lang="ja-JP" altLang="en-US" sz="1600" dirty="0" smtClean="0">
                <a:latin typeface="Arial" panose="020B0604020202020204" pitchFamily="34" charset="0"/>
                <a:cs typeface="Arial" panose="020B0604020202020204" pitchFamily="34" charset="0"/>
              </a:rPr>
              <a:t>よって骨折</a:t>
            </a:r>
            <a:r>
              <a:rPr lang="ja-JP" altLang="en-US" sz="1600" dirty="0">
                <a:latin typeface="Arial" panose="020B0604020202020204" pitchFamily="34" charset="0"/>
                <a:cs typeface="Arial" panose="020B0604020202020204" pitchFamily="34" charset="0"/>
              </a:rPr>
              <a:t>が減少する</a:t>
            </a:r>
            <a:r>
              <a:rPr lang="ja-JP" altLang="en-US" sz="1600" dirty="0" smtClean="0">
                <a:latin typeface="Arial" panose="020B0604020202020204" pitchFamily="34" charset="0"/>
                <a:cs typeface="Arial" panose="020B0604020202020204" pitchFamily="34" charset="0"/>
              </a:rPr>
              <a:t>か</a:t>
            </a:r>
            <a:endParaRPr lang="en-US" altLang="ja-JP" sz="1600" dirty="0" smtClean="0">
              <a:latin typeface="Arial" panose="020B0604020202020204" pitchFamily="34" charset="0"/>
              <a:cs typeface="Arial" panose="020B0604020202020204" pitchFamily="34" charset="0"/>
            </a:endParaRPr>
          </a:p>
          <a:p>
            <a:endParaRPr lang="en-US" altLang="ja-JP" sz="1600" dirty="0">
              <a:latin typeface="Arial" panose="020B0604020202020204" pitchFamily="34" charset="0"/>
              <a:cs typeface="Arial" panose="020B0604020202020204" pitchFamily="34" charset="0"/>
            </a:endParaRPr>
          </a:p>
          <a:p>
            <a:r>
              <a:rPr lang="ja-JP" altLang="en-US" sz="1600"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KQ6</a:t>
            </a:r>
            <a:r>
              <a:rPr lang="ja-JP" altLang="en-US" sz="1600" dirty="0" smtClean="0">
                <a:latin typeface="Arial" panose="020B0604020202020204" pitchFamily="34" charset="0"/>
                <a:cs typeface="Arial" panose="020B0604020202020204" pitchFamily="34" charset="0"/>
              </a:rPr>
              <a:t>：患者</a:t>
            </a:r>
            <a:r>
              <a:rPr lang="ja-JP" altLang="en-US" sz="1600" dirty="0">
                <a:latin typeface="Arial" panose="020B0604020202020204" pitchFamily="34" charset="0"/>
                <a:cs typeface="Arial" panose="020B0604020202020204" pitchFamily="34" charset="0"/>
              </a:rPr>
              <a:t>の骨測定結果が異常の場合，治療の害は利益を上回る</a:t>
            </a:r>
            <a:r>
              <a:rPr lang="ja-JP" altLang="en-US" sz="1600" dirty="0" smtClean="0">
                <a:latin typeface="Arial" panose="020B0604020202020204" pitchFamily="34" charset="0"/>
                <a:cs typeface="Arial" panose="020B0604020202020204" pitchFamily="34" charset="0"/>
              </a:rPr>
              <a:t>か</a:t>
            </a:r>
            <a:endParaRPr lang="ja-JP" altLang="en-US" sz="1600" dirty="0">
              <a:latin typeface="Arial" panose="020B0604020202020204" pitchFamily="34" charset="0"/>
              <a:cs typeface="Arial" panose="020B0604020202020204" pitchFamily="34" charset="0"/>
            </a:endParaRPr>
          </a:p>
        </p:txBody>
      </p:sp>
      <p:sp>
        <p:nvSpPr>
          <p:cNvPr id="5" name="テキスト ボックス 4"/>
          <p:cNvSpPr txBox="1"/>
          <p:nvPr/>
        </p:nvSpPr>
        <p:spPr>
          <a:xfrm>
            <a:off x="5868144" y="5796991"/>
            <a:ext cx="2952328" cy="430887"/>
          </a:xfrm>
          <a:prstGeom prst="rect">
            <a:avLst/>
          </a:prstGeom>
          <a:noFill/>
        </p:spPr>
        <p:txBody>
          <a:bodyPr wrap="square" rtlCol="0">
            <a:spAutoFit/>
          </a:bodyPr>
          <a:lstStyle/>
          <a:p>
            <a:r>
              <a:rPr kumimoji="1" lang="ja-JP" altLang="en-US" sz="1100" b="1" dirty="0" smtClean="0">
                <a:hlinkClick r:id="rId3"/>
              </a:rPr>
              <a:t>診療ガイドラインのための</a:t>
            </a:r>
            <a:r>
              <a:rPr kumimoji="1" lang="en-US" altLang="ja-JP" sz="1100" b="1" dirty="0" smtClean="0">
                <a:hlinkClick r:id="rId3"/>
              </a:rPr>
              <a:t>GRADE</a:t>
            </a:r>
            <a:r>
              <a:rPr kumimoji="1" lang="ja-JP" altLang="en-US" sz="1100" b="1" dirty="0" smtClean="0">
                <a:hlinkClick r:id="rId3"/>
              </a:rPr>
              <a:t>システム</a:t>
            </a:r>
            <a:r>
              <a:rPr kumimoji="1" lang="ja-JP" altLang="en-US" sz="1100" dirty="0" smtClean="0"/>
              <a:t>　</a:t>
            </a:r>
            <a:endParaRPr kumimoji="1" lang="en-US" altLang="ja-JP" sz="1100" dirty="0" smtClean="0"/>
          </a:p>
          <a:p>
            <a:r>
              <a:rPr kumimoji="1" lang="ja-JP" altLang="en-US" sz="1100" dirty="0" smtClean="0"/>
              <a:t>第</a:t>
            </a:r>
            <a:r>
              <a:rPr kumimoji="1" lang="en-US" altLang="ja-JP" sz="1100" dirty="0" smtClean="0"/>
              <a:t>2</a:t>
            </a:r>
            <a:r>
              <a:rPr kumimoji="1" lang="ja-JP" altLang="en-US" sz="1100" dirty="0" smtClean="0"/>
              <a:t>版より</a:t>
            </a:r>
            <a:endParaRPr kumimoji="1" lang="ja-JP" altLang="en-US" sz="1100" dirty="0"/>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7</a:t>
            </a:fld>
            <a:endParaRPr kumimoji="1" lang="ja-JP" altLang="en-US"/>
          </a:p>
        </p:txBody>
      </p:sp>
    </p:spTree>
    <p:extLst>
      <p:ext uri="{BB962C8B-B14F-4D97-AF65-F5344CB8AC3E}">
        <p14:creationId xmlns:p14="http://schemas.microsoft.com/office/powerpoint/2010/main" val="416541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Analytic framework</a:t>
            </a:r>
            <a:r>
              <a:rPr lang="ja-JP" altLang="en-US" dirty="0"/>
              <a:t>の例</a:t>
            </a:r>
            <a:r>
              <a:rPr lang="en-US" altLang="ja-JP" dirty="0" smtClean="0"/>
              <a:t>-(2)</a:t>
            </a:r>
            <a:r>
              <a:rPr lang="en-US" altLang="ja-JP" dirty="0"/>
              <a:t/>
            </a:r>
            <a:br>
              <a:rPr lang="en-US" altLang="ja-JP" dirty="0"/>
            </a:br>
            <a:r>
              <a:rPr lang="en-US" altLang="ja-JP" sz="1400" dirty="0"/>
              <a:t>IOM: Finding What Works in Health Care: Standards for Systematic Reviews</a:t>
            </a:r>
            <a:endParaRPr kumimoji="1" lang="ja-JP" altLang="en-US" sz="1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7056784" cy="44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8</a:t>
            </a:fld>
            <a:endParaRPr kumimoji="1" lang="ja-JP" altLang="en-US"/>
          </a:p>
        </p:txBody>
      </p:sp>
      <p:cxnSp>
        <p:nvCxnSpPr>
          <p:cNvPr id="5" name="直線矢印コネクタ 4"/>
          <p:cNvCxnSpPr/>
          <p:nvPr/>
        </p:nvCxnSpPr>
        <p:spPr>
          <a:xfrm>
            <a:off x="3218726" y="2478058"/>
            <a:ext cx="0" cy="576064"/>
          </a:xfrm>
          <a:prstGeom prst="straightConnector1">
            <a:avLst/>
          </a:prstGeom>
          <a:ln w="254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572000" y="2466618"/>
            <a:ext cx="0" cy="576064"/>
          </a:xfrm>
          <a:prstGeom prst="straightConnector1">
            <a:avLst/>
          </a:prstGeom>
          <a:ln w="254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4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Key Questions</a:t>
            </a:r>
            <a:r>
              <a:rPr lang="ja-JP" altLang="en-US" dirty="0"/>
              <a:t>例</a:t>
            </a:r>
            <a:r>
              <a:rPr lang="en-US" altLang="ja-JP" dirty="0"/>
              <a:t/>
            </a:r>
            <a:br>
              <a:rPr lang="en-US" altLang="ja-JP" dirty="0"/>
            </a:br>
            <a:r>
              <a:rPr lang="en-US" altLang="ja-JP" sz="1400" dirty="0" smtClean="0"/>
              <a:t>IOM</a:t>
            </a:r>
            <a:r>
              <a:rPr lang="en-US" altLang="ja-JP" sz="1400" dirty="0"/>
              <a:t>: Finding What Works in Health Care: Standards for Systematic Reviews</a:t>
            </a:r>
            <a:endParaRPr kumimoji="1" lang="ja-JP" altLang="en-US" sz="1400" dirty="0"/>
          </a:p>
        </p:txBody>
      </p:sp>
      <p:sp>
        <p:nvSpPr>
          <p:cNvPr id="4" name="コンテンツ プレースホルダー 2"/>
          <p:cNvSpPr>
            <a:spLocks noGrp="1"/>
          </p:cNvSpPr>
          <p:nvPr>
            <p:ph idx="1"/>
          </p:nvPr>
        </p:nvSpPr>
        <p:spPr>
          <a:xfrm>
            <a:off x="755576" y="2060848"/>
            <a:ext cx="8229600" cy="2376264"/>
          </a:xfrm>
        </p:spPr>
        <p:txBody>
          <a:bodyPr>
            <a:noAutofit/>
          </a:bodyPr>
          <a:lstStyle/>
          <a:p>
            <a:pPr marL="0" indent="0">
              <a:buNone/>
            </a:pPr>
            <a:r>
              <a:rPr lang="ja-JP" altLang="en-US" sz="1800" dirty="0" smtClean="0"/>
              <a:t>●</a:t>
            </a:r>
            <a:r>
              <a:rPr lang="en-US" altLang="ja-JP" sz="1800" dirty="0" smtClean="0"/>
              <a:t>Line </a:t>
            </a:r>
            <a:r>
              <a:rPr lang="en-US" altLang="ja-JP" sz="1800" dirty="0"/>
              <a:t>1 </a:t>
            </a:r>
            <a:r>
              <a:rPr lang="en-US" altLang="ja-JP" sz="1800" dirty="0" smtClean="0"/>
              <a:t>: Does </a:t>
            </a:r>
            <a:r>
              <a:rPr lang="en-US" altLang="ja-JP" sz="1800" dirty="0"/>
              <a:t>enteral supplementation improve mortality </a:t>
            </a:r>
            <a:r>
              <a:rPr lang="en-US" altLang="ja-JP" sz="1800" dirty="0" smtClean="0"/>
              <a:t>and quality </a:t>
            </a:r>
            <a:r>
              <a:rPr lang="en-US" altLang="ja-JP" sz="1800" dirty="0"/>
              <a:t>of life?</a:t>
            </a:r>
          </a:p>
          <a:p>
            <a:pPr marL="0" indent="0">
              <a:buNone/>
            </a:pPr>
            <a:endParaRPr lang="en-US" altLang="ja-JP" sz="1800" dirty="0" smtClean="0"/>
          </a:p>
          <a:p>
            <a:pPr marL="0" indent="0">
              <a:buNone/>
            </a:pPr>
            <a:r>
              <a:rPr lang="ja-JP" altLang="en-US" sz="1800" dirty="0" smtClean="0"/>
              <a:t>●</a:t>
            </a:r>
            <a:r>
              <a:rPr lang="en-US" altLang="ja-JP" sz="1800" dirty="0" smtClean="0"/>
              <a:t>Line 2</a:t>
            </a:r>
            <a:r>
              <a:rPr lang="ja-JP" altLang="en-US" sz="1800" dirty="0" smtClean="0"/>
              <a:t>：</a:t>
            </a:r>
            <a:r>
              <a:rPr lang="en-US" altLang="ja-JP" sz="1800" dirty="0" smtClean="0"/>
              <a:t> </a:t>
            </a:r>
            <a:r>
              <a:rPr lang="en-US" altLang="ja-JP" sz="1800" dirty="0"/>
              <a:t>Does enteral supplementation improve wound healing?</a:t>
            </a:r>
          </a:p>
          <a:p>
            <a:pPr marL="0" indent="0">
              <a:buNone/>
            </a:pPr>
            <a:endParaRPr lang="en-US" altLang="ja-JP" sz="1800" dirty="0" smtClean="0"/>
          </a:p>
          <a:p>
            <a:pPr marL="0" indent="0">
              <a:buNone/>
            </a:pPr>
            <a:r>
              <a:rPr lang="ja-JP" altLang="en-US" sz="1800" dirty="0"/>
              <a:t>●</a:t>
            </a:r>
            <a:r>
              <a:rPr lang="en-US" altLang="ja-JP" sz="1800" dirty="0" smtClean="0"/>
              <a:t>Line 3</a:t>
            </a:r>
            <a:r>
              <a:rPr lang="ja-JP" altLang="en-US" sz="1800" dirty="0" smtClean="0"/>
              <a:t>：</a:t>
            </a:r>
            <a:r>
              <a:rPr lang="en-US" altLang="ja-JP" sz="1800" dirty="0" smtClean="0"/>
              <a:t> </a:t>
            </a:r>
            <a:r>
              <a:rPr lang="en-US" altLang="ja-JP" sz="1800" dirty="0"/>
              <a:t>How frequent and severe are side effects such </a:t>
            </a:r>
            <a:r>
              <a:rPr lang="en-US" altLang="ja-JP" sz="1800" dirty="0" smtClean="0"/>
              <a:t>as diarrhea?</a:t>
            </a:r>
          </a:p>
          <a:p>
            <a:pPr marL="0" indent="0">
              <a:buNone/>
            </a:pPr>
            <a:endParaRPr lang="en-US" altLang="ja-JP" sz="1800" dirty="0"/>
          </a:p>
          <a:p>
            <a:pPr marL="0" indent="0">
              <a:buNone/>
            </a:pPr>
            <a:r>
              <a:rPr lang="ja-JP" altLang="en-US" sz="1800" dirty="0" smtClean="0"/>
              <a:t>●</a:t>
            </a:r>
            <a:r>
              <a:rPr lang="en-US" altLang="ja-JP" sz="1800" dirty="0" smtClean="0"/>
              <a:t>Line 4</a:t>
            </a:r>
            <a:r>
              <a:rPr lang="ja-JP" altLang="en-US" sz="1800" dirty="0" smtClean="0"/>
              <a:t>：</a:t>
            </a:r>
            <a:r>
              <a:rPr lang="en-US" altLang="ja-JP" sz="1800" dirty="0" smtClean="0"/>
              <a:t> </a:t>
            </a:r>
            <a:r>
              <a:rPr lang="en-US" altLang="ja-JP" sz="1800" dirty="0"/>
              <a:t>Is wound healing associated with improved </a:t>
            </a:r>
            <a:r>
              <a:rPr lang="en-US" altLang="ja-JP" sz="1800" dirty="0" smtClean="0"/>
              <a:t>survival and </a:t>
            </a:r>
            <a:r>
              <a:rPr lang="en-US" altLang="ja-JP" sz="1800" dirty="0"/>
              <a:t>quality of life?</a:t>
            </a:r>
            <a:endParaRPr lang="en-US" altLang="ja-JP" sz="1800" dirty="0" smtClean="0"/>
          </a:p>
        </p:txBody>
      </p:sp>
      <p:sp>
        <p:nvSpPr>
          <p:cNvPr id="3" name="スライド番号プレースホルダー 2"/>
          <p:cNvSpPr>
            <a:spLocks noGrp="1"/>
          </p:cNvSpPr>
          <p:nvPr>
            <p:ph type="sldNum" sz="quarter" idx="12"/>
          </p:nvPr>
        </p:nvSpPr>
        <p:spPr/>
        <p:txBody>
          <a:bodyPr/>
          <a:lstStyle/>
          <a:p>
            <a:fld id="{33FB42D1-ADF9-46D3-BDF8-2D02CA04E0A2}" type="slidenum">
              <a:rPr kumimoji="1" lang="ja-JP" altLang="en-US" smtClean="0"/>
              <a:t>9</a:t>
            </a:fld>
            <a:endParaRPr kumimoji="1" lang="ja-JP" altLang="en-US"/>
          </a:p>
        </p:txBody>
      </p:sp>
    </p:spTree>
    <p:extLst>
      <p:ext uri="{BB962C8B-B14F-4D97-AF65-F5344CB8AC3E}">
        <p14:creationId xmlns:p14="http://schemas.microsoft.com/office/powerpoint/2010/main" val="933916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2254</Words>
  <Application>Microsoft Office PowerPoint</Application>
  <PresentationFormat>画面に合わせる (4:3)</PresentationFormat>
  <Paragraphs>183</Paragraphs>
  <Slides>23</Slides>
  <Notes>19</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Analytic Framework から Evidence to Decision table へ</vt:lpstr>
      <vt:lpstr>Analytic framework （分析的枠組み）</vt:lpstr>
      <vt:lpstr>Ensuring the question framing is appropriately specific 疑問の定式化には適切に具体性を確保する</vt:lpstr>
      <vt:lpstr>Analytic frameworkの基本構造 The Canadian Task Force on Preventive Health Care (CTFPHC) </vt:lpstr>
      <vt:lpstr>Key Questions例 The Canadian Task Force on Preventive Health Care (CTFPHC) </vt:lpstr>
      <vt:lpstr>Analytic frameworkの例-(1) IOM: Clinical Practice Guidelines We Can Trust</vt:lpstr>
      <vt:lpstr>Key Questions例 IOM: Clinical Practice Guidelines We Can Trust</vt:lpstr>
      <vt:lpstr>Analytic frameworkの例-(2) IOM: Finding What Works in Health Care: Standards for Systematic Reviews</vt:lpstr>
      <vt:lpstr>Key Questions例 IOM: Finding What Works in Health Care: Standards for Systematic Reviews</vt:lpstr>
      <vt:lpstr>アウトカムの重要性 9 段階スケール　</vt:lpstr>
      <vt:lpstr>Analytic frameworkの例-(3) ATS: COPD guidelines</vt:lpstr>
      <vt:lpstr>Key Questions例 ATS: COPD guidelines </vt:lpstr>
      <vt:lpstr>DECIDING WHAT TYPES OF EVIDENCE AND OUTCOMES TO INCLUDE IN GUIDELINES</vt:lpstr>
      <vt:lpstr>PowerPoint プレゼンテーション</vt:lpstr>
      <vt:lpstr>PowerPoint プレゼンテーション</vt:lpstr>
      <vt:lpstr>Analytic frameworkから GRADE Evidence Profileへ</vt:lpstr>
      <vt:lpstr>GRADE Evidence Profileから Evidence to Decision tableへ</vt:lpstr>
      <vt:lpstr>Certainty of evidence (EtD table)</vt:lpstr>
      <vt:lpstr>Summary of judgement (EtD table)</vt:lpstr>
      <vt:lpstr>Conclusion of recommendation  (EtD table)</vt:lpstr>
      <vt:lpstr>Presentations of recommendation  (EtD table)</vt:lpstr>
      <vt:lpstr>GRADE Grading of Recommendations Assessment, Development and Evaluation</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 Framework （分析的枠組み）</dc:title>
  <dc:creator>aihara</dc:creator>
  <cp:lastModifiedBy>aihara</cp:lastModifiedBy>
  <cp:revision>109</cp:revision>
  <dcterms:created xsi:type="dcterms:W3CDTF">2015-09-30T23:33:08Z</dcterms:created>
  <dcterms:modified xsi:type="dcterms:W3CDTF">2015-10-07T23:53:37Z</dcterms:modified>
</cp:coreProperties>
</file>